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77" r:id="rId12"/>
    <p:sldId id="276" r:id="rId13"/>
    <p:sldId id="278" r:id="rId14"/>
    <p:sldId id="279" r:id="rId15"/>
    <p:sldId id="280" r:id="rId16"/>
    <p:sldId id="281" r:id="rId17"/>
    <p:sldId id="282" r:id="rId18"/>
    <p:sldId id="283" r:id="rId19"/>
    <p:sldId id="284" r:id="rId20"/>
    <p:sldId id="285" r:id="rId21"/>
    <p:sldId id="286" r:id="rId22"/>
    <p:sldId id="287" r:id="rId23"/>
    <p:sldId id="269" r:id="rId24"/>
    <p:sldId id="271" r:id="rId25"/>
    <p:sldId id="270" r:id="rId26"/>
    <p:sldId id="274" r:id="rId27"/>
    <p:sldId id="273" r:id="rId28"/>
    <p:sldId id="275" r:id="rId29"/>
    <p:sldId id="288"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5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0795-A9B3-4126-9B12-EBB0C4242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17A776-0578-4EFF-A56E-5B2A49F6D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3F8F1-5678-4545-AC39-51B050EF6BD2}"/>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5" name="Footer Placeholder 4">
            <a:extLst>
              <a:ext uri="{FF2B5EF4-FFF2-40B4-BE49-F238E27FC236}">
                <a16:creationId xmlns:a16="http://schemas.microsoft.com/office/drawing/2014/main" id="{5E4AB4E2-9A8B-4B7D-AC6F-17483FCE4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D2EC8-DFCE-49DE-AC0D-BD11841B39B5}"/>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183900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31C4-55E2-4845-986E-4011249A8F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652C53-5BAD-4283-9484-525EB75A84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4A004-02F1-4045-8C56-4217ADF9CDB6}"/>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5" name="Footer Placeholder 4">
            <a:extLst>
              <a:ext uri="{FF2B5EF4-FFF2-40B4-BE49-F238E27FC236}">
                <a16:creationId xmlns:a16="http://schemas.microsoft.com/office/drawing/2014/main" id="{2BD07CD8-389C-4D8E-ABFE-FA89B8119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7C606-18F7-4691-97CD-DE4F946C99B0}"/>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4033404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949BE-4962-4AC2-BD8D-EF899A7ED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AE3818-D06E-48A6-A277-1D8A49D07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951E9-5AB2-4804-941A-0E0D43FFEFFB}"/>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5" name="Footer Placeholder 4">
            <a:extLst>
              <a:ext uri="{FF2B5EF4-FFF2-40B4-BE49-F238E27FC236}">
                <a16:creationId xmlns:a16="http://schemas.microsoft.com/office/drawing/2014/main" id="{19E1D93A-A9EB-4C1D-ABDD-77D57B094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D6854-C08A-4C7F-9001-0A06BC7A58D0}"/>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408459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6C06-DC06-4CAD-9F45-1E05AB596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03968-CEE5-460F-A575-FD4CE0A86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A092F-EB6A-4B56-BCD0-934C5B9C5562}"/>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5" name="Footer Placeholder 4">
            <a:extLst>
              <a:ext uri="{FF2B5EF4-FFF2-40B4-BE49-F238E27FC236}">
                <a16:creationId xmlns:a16="http://schemas.microsoft.com/office/drawing/2014/main" id="{02BDA0DD-D662-462F-9539-397DFE96A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5C0C8-1113-4F57-A860-1D8B03E1FE7D}"/>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195280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54DF-09F8-4607-B839-71DFB3488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E8DE6-AD15-4302-B8C4-2D1B6B806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DD2DE7-13B5-4DAC-B04F-549A64599159}"/>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5" name="Footer Placeholder 4">
            <a:extLst>
              <a:ext uri="{FF2B5EF4-FFF2-40B4-BE49-F238E27FC236}">
                <a16:creationId xmlns:a16="http://schemas.microsoft.com/office/drawing/2014/main" id="{E2F332E8-15AD-495C-97A9-2F77F8907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A1334-2A15-4056-8A99-D00D96F3708D}"/>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137357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14EB-20B2-48D3-8534-5831D5749B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71E67-9DEA-4035-964C-0CCF8A6CE3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4F55E8-7531-4AFA-BA40-C6D3258150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9D71E-D8BA-4E6E-9DF5-268194CB34B8}"/>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6" name="Footer Placeholder 5">
            <a:extLst>
              <a:ext uri="{FF2B5EF4-FFF2-40B4-BE49-F238E27FC236}">
                <a16:creationId xmlns:a16="http://schemas.microsoft.com/office/drawing/2014/main" id="{8C247927-354D-4EDA-8956-4C0794EA7A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6EB7B-1011-49E5-8863-F7E2DB2AE1A6}"/>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44066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870C-66C8-4A00-92C9-30E7DBA3A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389B0F-891B-4D57-A201-029F35539C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1B3DA-98CA-493B-A0D1-C0C572CD5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C61F5E-3683-4195-AF7E-135197CED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337AA-6AE9-4481-8D0A-E7F4C35BA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733AE-609F-45E1-8C8C-3A56E60282A0}"/>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8" name="Footer Placeholder 7">
            <a:extLst>
              <a:ext uri="{FF2B5EF4-FFF2-40B4-BE49-F238E27FC236}">
                <a16:creationId xmlns:a16="http://schemas.microsoft.com/office/drawing/2014/main" id="{3A5533C0-BC3F-4B62-83AC-7523941655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8FA896-7BB9-4C37-BFAC-A4B2C2B78168}"/>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154985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7089-7ED7-4E08-BD20-37CEE7921F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9657DF-B884-4F2C-8132-1C3A848CD7F3}"/>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4" name="Footer Placeholder 3">
            <a:extLst>
              <a:ext uri="{FF2B5EF4-FFF2-40B4-BE49-F238E27FC236}">
                <a16:creationId xmlns:a16="http://schemas.microsoft.com/office/drawing/2014/main" id="{49809D62-6358-4DE0-90CA-643E47C61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BB6CA8-A008-4043-A901-B305FF2026D4}"/>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3198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0F788-37A6-43A6-8E13-95C4B0E2D88C}"/>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3" name="Footer Placeholder 2">
            <a:extLst>
              <a:ext uri="{FF2B5EF4-FFF2-40B4-BE49-F238E27FC236}">
                <a16:creationId xmlns:a16="http://schemas.microsoft.com/office/drawing/2014/main" id="{FBFB66CA-8FCB-4FC6-BF10-297557BF6C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9C1FA5-EF59-4887-972F-E523B4276832}"/>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269981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E1D5-4590-4C07-A06C-D15018920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371DA1-C242-467E-B952-815A324B0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EC209F-8340-4401-8DA5-E5019D4E1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3EA74-BFE0-4231-BE15-9907B6E8E14D}"/>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6" name="Footer Placeholder 5">
            <a:extLst>
              <a:ext uri="{FF2B5EF4-FFF2-40B4-BE49-F238E27FC236}">
                <a16:creationId xmlns:a16="http://schemas.microsoft.com/office/drawing/2014/main" id="{12501934-17CA-4B8C-A316-F11875494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F10AD-1895-4F4F-8677-71DE96AAC232}"/>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261421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972A-4506-421A-8389-3AA47937D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AFFC13-D339-4B1A-B89F-D4874408A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4DDA3-FE5D-42B4-A854-96798258E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ECDCB-9F51-43AF-9A02-B9BF8D199873}"/>
              </a:ext>
            </a:extLst>
          </p:cNvPr>
          <p:cNvSpPr>
            <a:spLocks noGrp="1"/>
          </p:cNvSpPr>
          <p:nvPr>
            <p:ph type="dt" sz="half" idx="10"/>
          </p:nvPr>
        </p:nvSpPr>
        <p:spPr/>
        <p:txBody>
          <a:bodyPr/>
          <a:lstStyle/>
          <a:p>
            <a:fld id="{49858FD3-3FB8-465B-8AE6-7E136C629450}" type="datetimeFigureOut">
              <a:rPr lang="en-US" smtClean="0"/>
              <a:t>5/28/2020</a:t>
            </a:fld>
            <a:endParaRPr lang="en-US"/>
          </a:p>
        </p:txBody>
      </p:sp>
      <p:sp>
        <p:nvSpPr>
          <p:cNvPr id="6" name="Footer Placeholder 5">
            <a:extLst>
              <a:ext uri="{FF2B5EF4-FFF2-40B4-BE49-F238E27FC236}">
                <a16:creationId xmlns:a16="http://schemas.microsoft.com/office/drawing/2014/main" id="{B06319DE-7C18-494D-B1C5-151DC61D7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5175E-721F-4E99-8EBC-8B2EBFCC640D}"/>
              </a:ext>
            </a:extLst>
          </p:cNvPr>
          <p:cNvSpPr>
            <a:spLocks noGrp="1"/>
          </p:cNvSpPr>
          <p:nvPr>
            <p:ph type="sldNum" sz="quarter" idx="12"/>
          </p:nvPr>
        </p:nvSpPr>
        <p:spPr/>
        <p:txBody>
          <a:bodyPr/>
          <a:lstStyle/>
          <a:p>
            <a:fld id="{A7BF9665-44F3-4C41-BC75-8D33290D22BD}" type="slidenum">
              <a:rPr lang="en-US" smtClean="0"/>
              <a:t>‹#›</a:t>
            </a:fld>
            <a:endParaRPr lang="en-US"/>
          </a:p>
        </p:txBody>
      </p:sp>
    </p:spTree>
    <p:extLst>
      <p:ext uri="{BB962C8B-B14F-4D97-AF65-F5344CB8AC3E}">
        <p14:creationId xmlns:p14="http://schemas.microsoft.com/office/powerpoint/2010/main" val="264889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C72E9-0EDA-4B96-A41E-CF9809C3CE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417A4-884E-4F67-9908-8C9687FB9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7BE97-055E-4E1D-90CF-C0BCAFE50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58FD3-3FB8-465B-8AE6-7E136C629450}" type="datetimeFigureOut">
              <a:rPr lang="en-US" smtClean="0"/>
              <a:t>5/28/2020</a:t>
            </a:fld>
            <a:endParaRPr lang="en-US"/>
          </a:p>
        </p:txBody>
      </p:sp>
      <p:sp>
        <p:nvSpPr>
          <p:cNvPr id="5" name="Footer Placeholder 4">
            <a:extLst>
              <a:ext uri="{FF2B5EF4-FFF2-40B4-BE49-F238E27FC236}">
                <a16:creationId xmlns:a16="http://schemas.microsoft.com/office/drawing/2014/main" id="{7B4EA1B4-08D3-4609-BF0C-1E262ED112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2D436-5C86-4A5E-B700-B39C7DCA9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F9665-44F3-4C41-BC75-8D33290D22BD}" type="slidenum">
              <a:rPr lang="en-US" smtClean="0"/>
              <a:t>‹#›</a:t>
            </a:fld>
            <a:endParaRPr lang="en-US"/>
          </a:p>
        </p:txBody>
      </p:sp>
    </p:spTree>
    <p:extLst>
      <p:ext uri="{BB962C8B-B14F-4D97-AF65-F5344CB8AC3E}">
        <p14:creationId xmlns:p14="http://schemas.microsoft.com/office/powerpoint/2010/main" val="219210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8" Type="http://schemas.openxmlformats.org/officeDocument/2006/relationships/hyperlink" Target="https://theorymedia.clickfunnels.com/mwrphoto37134081" TargetMode="External"/><Relationship Id="rId3" Type="http://schemas.openxmlformats.org/officeDocument/2006/relationships/hyperlink" Target="http://senjula.com/Professional-Speakers-One-Sheets-and-Graphic-Design-Services.html?fbclid=IwAR0_eVfV83SF49sXpz6DvUdFnK0Z_fFXEhs8yAK7WJkhHDzz6j1lxxlTnfc" TargetMode="External"/><Relationship Id="rId7" Type="http://schemas.openxmlformats.org/officeDocument/2006/relationships/hyperlink" Target="https://www.communicatoracademy.com/wp-content/uploads/2019/07/071519-CABLOG-SpeakerOneSheet.pdf" TargetMode="External"/><Relationship Id="rId2" Type="http://schemas.openxmlformats.org/officeDocument/2006/relationships/hyperlink" Target="https://speakerhub.com/blog/speaker-one-sheet-template" TargetMode="External"/><Relationship Id="rId1" Type="http://schemas.openxmlformats.org/officeDocument/2006/relationships/slideLayout" Target="../slideLayouts/slideLayout2.xml"/><Relationship Id="rId6" Type="http://schemas.openxmlformats.org/officeDocument/2006/relationships/hyperlink" Target="https://www.communicatoracademy.com/2019/07/22/create-an-impressive-speaker-one-sheet/" TargetMode="External"/><Relationship Id="rId5" Type="http://schemas.openxmlformats.org/officeDocument/2006/relationships/hyperlink" Target="https://jeanniespiro.com/how-to-create-your-speaker-one-sheet/" TargetMode="External"/><Relationship Id="rId4" Type="http://schemas.openxmlformats.org/officeDocument/2006/relationships/hyperlink" Target="http://happyselfpublisher.com/speaker-one-she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41A2-A7DB-48E6-B8FB-EC556A0AB82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52A4163-CC18-4B39-B9BA-2E6257151CA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CE9B039-18DC-4136-87AF-7CE6A74C3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49"/>
            <a:ext cx="12214571" cy="6845351"/>
          </a:xfrm>
          <a:prstGeom prst="rect">
            <a:avLst/>
          </a:prstGeom>
        </p:spPr>
      </p:pic>
    </p:spTree>
    <p:extLst>
      <p:ext uri="{BB962C8B-B14F-4D97-AF65-F5344CB8AC3E}">
        <p14:creationId xmlns:p14="http://schemas.microsoft.com/office/powerpoint/2010/main" val="350373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42BA-353E-432F-A195-A357B076BDD1}"/>
              </a:ext>
            </a:extLst>
          </p:cNvPr>
          <p:cNvSpPr>
            <a:spLocks noGrp="1"/>
          </p:cNvSpPr>
          <p:nvPr>
            <p:ph type="title"/>
          </p:nvPr>
        </p:nvSpPr>
        <p:spPr/>
        <p:txBody>
          <a:bodyPr>
            <a:normAutofit/>
          </a:bodyPr>
          <a:lstStyle/>
          <a:p>
            <a:pPr algn="ctr"/>
            <a:r>
              <a:rPr lang="en-US" sz="8000" dirty="0"/>
              <a:t>RELAX!</a:t>
            </a:r>
          </a:p>
        </p:txBody>
      </p:sp>
      <p:sp>
        <p:nvSpPr>
          <p:cNvPr id="3" name="Content Placeholder 2">
            <a:extLst>
              <a:ext uri="{FF2B5EF4-FFF2-40B4-BE49-F238E27FC236}">
                <a16:creationId xmlns:a16="http://schemas.microsoft.com/office/drawing/2014/main" id="{F9298512-3DC5-4169-9304-28A7F7C28D86}"/>
              </a:ext>
            </a:extLst>
          </p:cNvPr>
          <p:cNvSpPr>
            <a:spLocks noGrp="1"/>
          </p:cNvSpPr>
          <p:nvPr>
            <p:ph idx="1"/>
          </p:nvPr>
        </p:nvSpPr>
        <p:spPr/>
        <p:txBody>
          <a:bodyPr>
            <a:normAutofit/>
          </a:bodyPr>
          <a:lstStyle/>
          <a:p>
            <a:r>
              <a:rPr lang="en-US" sz="3600" dirty="0"/>
              <a:t>If you’re a member of the Speakers Enrichment Academy or you’ve paid the guest admission fee to attend today’s workshop, we’ll be sending you a copy of the slide deck from today’s presentation along with a copy of the speaker one-sheet template and the resources sheet shown during todays presentation</a:t>
            </a:r>
          </a:p>
          <a:p>
            <a:r>
              <a:rPr lang="en-US" sz="3600" dirty="0"/>
              <a:t>Please type your name and email address in the chat box so we can get this info to you ASAP</a:t>
            </a:r>
            <a:endParaRPr lang="en-US" sz="3200" dirty="0"/>
          </a:p>
        </p:txBody>
      </p:sp>
    </p:spTree>
    <p:extLst>
      <p:ext uri="{BB962C8B-B14F-4D97-AF65-F5344CB8AC3E}">
        <p14:creationId xmlns:p14="http://schemas.microsoft.com/office/powerpoint/2010/main" val="389230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09EA-604E-4297-8BAA-D3817DAFF485}"/>
              </a:ext>
            </a:extLst>
          </p:cNvPr>
          <p:cNvSpPr>
            <a:spLocks noGrp="1"/>
          </p:cNvSpPr>
          <p:nvPr>
            <p:ph type="title"/>
          </p:nvPr>
        </p:nvSpPr>
        <p:spPr/>
        <p:txBody>
          <a:bodyPr>
            <a:normAutofit/>
          </a:bodyPr>
          <a:lstStyle/>
          <a:p>
            <a:pPr algn="ctr"/>
            <a:r>
              <a:rPr lang="en-US" sz="6600" dirty="0"/>
              <a:t>Let’s Get Started!</a:t>
            </a:r>
          </a:p>
        </p:txBody>
      </p:sp>
      <p:sp>
        <p:nvSpPr>
          <p:cNvPr id="3" name="Content Placeholder 2">
            <a:extLst>
              <a:ext uri="{FF2B5EF4-FFF2-40B4-BE49-F238E27FC236}">
                <a16:creationId xmlns:a16="http://schemas.microsoft.com/office/drawing/2014/main" id="{56135508-B4DC-4FAD-B8B9-4832B62804F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5918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3F63-1F83-45BE-8D9F-6C546F67FB57}"/>
              </a:ext>
            </a:extLst>
          </p:cNvPr>
          <p:cNvSpPr>
            <a:spLocks noGrp="1"/>
          </p:cNvSpPr>
          <p:nvPr>
            <p:ph type="title"/>
          </p:nvPr>
        </p:nvSpPr>
        <p:spPr/>
        <p:txBody>
          <a:bodyPr/>
          <a:lstStyle/>
          <a:p>
            <a:r>
              <a:rPr lang="en-US" dirty="0"/>
              <a:t>What’s the Purpose of a Speaker One-Sheet?</a:t>
            </a:r>
          </a:p>
        </p:txBody>
      </p:sp>
      <p:sp>
        <p:nvSpPr>
          <p:cNvPr id="3" name="Content Placeholder 2">
            <a:extLst>
              <a:ext uri="{FF2B5EF4-FFF2-40B4-BE49-F238E27FC236}">
                <a16:creationId xmlns:a16="http://schemas.microsoft.com/office/drawing/2014/main" id="{ADEE6B68-7A88-4402-8DE0-6F582AD25BB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5130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3F63-1F83-45BE-8D9F-6C546F67FB57}"/>
              </a:ext>
            </a:extLst>
          </p:cNvPr>
          <p:cNvSpPr>
            <a:spLocks noGrp="1"/>
          </p:cNvSpPr>
          <p:nvPr>
            <p:ph type="title"/>
          </p:nvPr>
        </p:nvSpPr>
        <p:spPr/>
        <p:txBody>
          <a:bodyPr/>
          <a:lstStyle/>
          <a:p>
            <a:r>
              <a:rPr lang="en-US" dirty="0"/>
              <a:t>What’s the Purpose of a Speaker One-Sheet?</a:t>
            </a:r>
          </a:p>
        </p:txBody>
      </p:sp>
      <p:sp>
        <p:nvSpPr>
          <p:cNvPr id="3" name="Content Placeholder 2">
            <a:extLst>
              <a:ext uri="{FF2B5EF4-FFF2-40B4-BE49-F238E27FC236}">
                <a16:creationId xmlns:a16="http://schemas.microsoft.com/office/drawing/2014/main" id="{ADEE6B68-7A88-4402-8DE0-6F582AD25BBB}"/>
              </a:ext>
            </a:extLst>
          </p:cNvPr>
          <p:cNvSpPr>
            <a:spLocks noGrp="1"/>
          </p:cNvSpPr>
          <p:nvPr>
            <p:ph idx="1"/>
          </p:nvPr>
        </p:nvSpPr>
        <p:spPr/>
        <p:txBody>
          <a:bodyPr/>
          <a:lstStyle/>
          <a:p>
            <a:r>
              <a:rPr lang="en-US" dirty="0"/>
              <a:t>Ultimate purpose of the One Sheet is to make the initial cut to the “short list” of potential speakers/presenters</a:t>
            </a:r>
          </a:p>
        </p:txBody>
      </p:sp>
    </p:spTree>
    <p:extLst>
      <p:ext uri="{BB962C8B-B14F-4D97-AF65-F5344CB8AC3E}">
        <p14:creationId xmlns:p14="http://schemas.microsoft.com/office/powerpoint/2010/main" val="413990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3F63-1F83-45BE-8D9F-6C546F67FB57}"/>
              </a:ext>
            </a:extLst>
          </p:cNvPr>
          <p:cNvSpPr>
            <a:spLocks noGrp="1"/>
          </p:cNvSpPr>
          <p:nvPr>
            <p:ph type="title"/>
          </p:nvPr>
        </p:nvSpPr>
        <p:spPr/>
        <p:txBody>
          <a:bodyPr/>
          <a:lstStyle/>
          <a:p>
            <a:r>
              <a:rPr lang="en-US" dirty="0"/>
              <a:t>What’s the Purpose of a Speaker One-Sheet?</a:t>
            </a:r>
          </a:p>
        </p:txBody>
      </p:sp>
      <p:sp>
        <p:nvSpPr>
          <p:cNvPr id="3" name="Content Placeholder 2">
            <a:extLst>
              <a:ext uri="{FF2B5EF4-FFF2-40B4-BE49-F238E27FC236}">
                <a16:creationId xmlns:a16="http://schemas.microsoft.com/office/drawing/2014/main" id="{ADEE6B68-7A88-4402-8DE0-6F582AD25BBB}"/>
              </a:ext>
            </a:extLst>
          </p:cNvPr>
          <p:cNvSpPr>
            <a:spLocks noGrp="1"/>
          </p:cNvSpPr>
          <p:nvPr>
            <p:ph idx="1"/>
          </p:nvPr>
        </p:nvSpPr>
        <p:spPr/>
        <p:txBody>
          <a:bodyPr/>
          <a:lstStyle/>
          <a:p>
            <a:r>
              <a:rPr lang="en-US" dirty="0"/>
              <a:t>Ultimate purpose of the One Sheet is to make the initial cut to the “short list” of potential speakers/presenters</a:t>
            </a:r>
          </a:p>
          <a:p>
            <a:r>
              <a:rPr lang="en-US" dirty="0"/>
              <a:t>Answer the event planner or conference organizers questions: “Who is this speaker? What is their brand? What are they known for? Are they going to fit and support the theme of the program?</a:t>
            </a:r>
          </a:p>
        </p:txBody>
      </p:sp>
    </p:spTree>
    <p:extLst>
      <p:ext uri="{BB962C8B-B14F-4D97-AF65-F5344CB8AC3E}">
        <p14:creationId xmlns:p14="http://schemas.microsoft.com/office/powerpoint/2010/main" val="1875762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3F63-1F83-45BE-8D9F-6C546F67FB57}"/>
              </a:ext>
            </a:extLst>
          </p:cNvPr>
          <p:cNvSpPr>
            <a:spLocks noGrp="1"/>
          </p:cNvSpPr>
          <p:nvPr>
            <p:ph type="title"/>
          </p:nvPr>
        </p:nvSpPr>
        <p:spPr/>
        <p:txBody>
          <a:bodyPr/>
          <a:lstStyle/>
          <a:p>
            <a:r>
              <a:rPr lang="en-US" dirty="0"/>
              <a:t>What’s the Purpose of a Speaker One-Sheet?</a:t>
            </a:r>
          </a:p>
        </p:txBody>
      </p:sp>
      <p:sp>
        <p:nvSpPr>
          <p:cNvPr id="3" name="Content Placeholder 2">
            <a:extLst>
              <a:ext uri="{FF2B5EF4-FFF2-40B4-BE49-F238E27FC236}">
                <a16:creationId xmlns:a16="http://schemas.microsoft.com/office/drawing/2014/main" id="{ADEE6B68-7A88-4402-8DE0-6F582AD25BBB}"/>
              </a:ext>
            </a:extLst>
          </p:cNvPr>
          <p:cNvSpPr>
            <a:spLocks noGrp="1"/>
          </p:cNvSpPr>
          <p:nvPr>
            <p:ph idx="1"/>
          </p:nvPr>
        </p:nvSpPr>
        <p:spPr/>
        <p:txBody>
          <a:bodyPr/>
          <a:lstStyle/>
          <a:p>
            <a:r>
              <a:rPr lang="en-US" dirty="0"/>
              <a:t>Ultimate purpose of the One Sheet is to make the initial cut to the “short list” of potential speakers/presenters</a:t>
            </a:r>
          </a:p>
          <a:p>
            <a:r>
              <a:rPr lang="en-US" dirty="0"/>
              <a:t>Answer the event planner or conference organizers questions: “Who is this speaker? What is their brand? What are they known for? Are they going to fit and support the theme of the program?</a:t>
            </a:r>
          </a:p>
          <a:p>
            <a:r>
              <a:rPr lang="en-US" dirty="0"/>
              <a:t>What will our audience take away from this speakers session if we were to choose them?</a:t>
            </a:r>
          </a:p>
        </p:txBody>
      </p:sp>
    </p:spTree>
    <p:extLst>
      <p:ext uri="{BB962C8B-B14F-4D97-AF65-F5344CB8AC3E}">
        <p14:creationId xmlns:p14="http://schemas.microsoft.com/office/powerpoint/2010/main" val="301832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3F63-1F83-45BE-8D9F-6C546F67FB57}"/>
              </a:ext>
            </a:extLst>
          </p:cNvPr>
          <p:cNvSpPr>
            <a:spLocks noGrp="1"/>
          </p:cNvSpPr>
          <p:nvPr>
            <p:ph type="title"/>
          </p:nvPr>
        </p:nvSpPr>
        <p:spPr/>
        <p:txBody>
          <a:bodyPr/>
          <a:lstStyle/>
          <a:p>
            <a:r>
              <a:rPr lang="en-US" dirty="0"/>
              <a:t>What’s the Purpose of a Speaker One-Sheet?</a:t>
            </a:r>
          </a:p>
        </p:txBody>
      </p:sp>
      <p:sp>
        <p:nvSpPr>
          <p:cNvPr id="3" name="Content Placeholder 2">
            <a:extLst>
              <a:ext uri="{FF2B5EF4-FFF2-40B4-BE49-F238E27FC236}">
                <a16:creationId xmlns:a16="http://schemas.microsoft.com/office/drawing/2014/main" id="{ADEE6B68-7A88-4402-8DE0-6F582AD25BBB}"/>
              </a:ext>
            </a:extLst>
          </p:cNvPr>
          <p:cNvSpPr>
            <a:spLocks noGrp="1"/>
          </p:cNvSpPr>
          <p:nvPr>
            <p:ph idx="1"/>
          </p:nvPr>
        </p:nvSpPr>
        <p:spPr/>
        <p:txBody>
          <a:bodyPr/>
          <a:lstStyle/>
          <a:p>
            <a:r>
              <a:rPr lang="en-US" dirty="0"/>
              <a:t>Ultimate purpose of the One Sheet is to make the initial cut to the “short list” of potential speakers/presenters</a:t>
            </a:r>
          </a:p>
          <a:p>
            <a:r>
              <a:rPr lang="en-US" dirty="0"/>
              <a:t>Answer the event planner or conference organizers questions: “Who is this speaker? What is their brand? What are they known for? Are they going to fit and support the theme of the program?</a:t>
            </a:r>
          </a:p>
          <a:p>
            <a:r>
              <a:rPr lang="en-US" dirty="0"/>
              <a:t>What will our audience take away from this speakers session if we were to choose them?</a:t>
            </a:r>
          </a:p>
          <a:p>
            <a:r>
              <a:rPr lang="en-US" dirty="0"/>
              <a:t>Would this be a safe choice???</a:t>
            </a:r>
          </a:p>
        </p:txBody>
      </p:sp>
    </p:spTree>
    <p:extLst>
      <p:ext uri="{BB962C8B-B14F-4D97-AF65-F5344CB8AC3E}">
        <p14:creationId xmlns:p14="http://schemas.microsoft.com/office/powerpoint/2010/main" val="61115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3F63-1F83-45BE-8D9F-6C546F67FB57}"/>
              </a:ext>
            </a:extLst>
          </p:cNvPr>
          <p:cNvSpPr>
            <a:spLocks noGrp="1"/>
          </p:cNvSpPr>
          <p:nvPr>
            <p:ph type="title"/>
          </p:nvPr>
        </p:nvSpPr>
        <p:spPr/>
        <p:txBody>
          <a:bodyPr/>
          <a:lstStyle/>
          <a:p>
            <a:r>
              <a:rPr lang="en-US" dirty="0"/>
              <a:t>What’s the Purpose of a Speaker One-Sheet?</a:t>
            </a:r>
          </a:p>
        </p:txBody>
      </p:sp>
      <p:sp>
        <p:nvSpPr>
          <p:cNvPr id="3" name="Content Placeholder 2">
            <a:extLst>
              <a:ext uri="{FF2B5EF4-FFF2-40B4-BE49-F238E27FC236}">
                <a16:creationId xmlns:a16="http://schemas.microsoft.com/office/drawing/2014/main" id="{ADEE6B68-7A88-4402-8DE0-6F582AD25BBB}"/>
              </a:ext>
            </a:extLst>
          </p:cNvPr>
          <p:cNvSpPr>
            <a:spLocks noGrp="1"/>
          </p:cNvSpPr>
          <p:nvPr>
            <p:ph idx="1"/>
          </p:nvPr>
        </p:nvSpPr>
        <p:spPr/>
        <p:txBody>
          <a:bodyPr>
            <a:normAutofit lnSpcReduction="10000"/>
          </a:bodyPr>
          <a:lstStyle/>
          <a:p>
            <a:r>
              <a:rPr lang="en-US" dirty="0"/>
              <a:t>Ultimate purpose of the One Sheet is to make the initial cut to the “short list” of potential speakers/presenters</a:t>
            </a:r>
          </a:p>
          <a:p>
            <a:r>
              <a:rPr lang="en-US" dirty="0"/>
              <a:t>Answer the event planner or conference organizers questions: “Who is this speaker? What is their brand? What are they known for? Are they going to fit and support the theme of the program?</a:t>
            </a:r>
          </a:p>
          <a:p>
            <a:r>
              <a:rPr lang="en-US" dirty="0"/>
              <a:t>What will our audience take away from this speakers session if we were to choose them?</a:t>
            </a:r>
          </a:p>
          <a:p>
            <a:r>
              <a:rPr lang="en-US" dirty="0"/>
              <a:t>Would this be a safe choice???</a:t>
            </a:r>
          </a:p>
          <a:p>
            <a:r>
              <a:rPr lang="en-US" dirty="0"/>
              <a:t>Ultimately: Do we want to know more? Ask for a demo reel? References? More details? Do you make the short list?</a:t>
            </a:r>
          </a:p>
        </p:txBody>
      </p:sp>
    </p:spTree>
    <p:extLst>
      <p:ext uri="{BB962C8B-B14F-4D97-AF65-F5344CB8AC3E}">
        <p14:creationId xmlns:p14="http://schemas.microsoft.com/office/powerpoint/2010/main" val="2298016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29E5-846E-4122-A4A8-6A24FCA06E73}"/>
              </a:ext>
            </a:extLst>
          </p:cNvPr>
          <p:cNvSpPr>
            <a:spLocks noGrp="1"/>
          </p:cNvSpPr>
          <p:nvPr>
            <p:ph type="title"/>
          </p:nvPr>
        </p:nvSpPr>
        <p:spPr/>
        <p:txBody>
          <a:bodyPr>
            <a:normAutofit/>
          </a:bodyPr>
          <a:lstStyle/>
          <a:p>
            <a:pPr algn="ctr"/>
            <a:r>
              <a:rPr lang="en-US" sz="4000" b="1" dirty="0">
                <a:solidFill>
                  <a:srgbClr val="FF0000"/>
                </a:solidFill>
              </a:rPr>
              <a:t>Here’s the Dirtiest Secret Re; Speaker One-Sheets</a:t>
            </a:r>
          </a:p>
        </p:txBody>
      </p:sp>
      <p:sp>
        <p:nvSpPr>
          <p:cNvPr id="3" name="Content Placeholder 2">
            <a:extLst>
              <a:ext uri="{FF2B5EF4-FFF2-40B4-BE49-F238E27FC236}">
                <a16:creationId xmlns:a16="http://schemas.microsoft.com/office/drawing/2014/main" id="{2AD4CAE9-F711-4F60-AF2D-230A0E52964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692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29E5-846E-4122-A4A8-6A24FCA06E73}"/>
              </a:ext>
            </a:extLst>
          </p:cNvPr>
          <p:cNvSpPr>
            <a:spLocks noGrp="1"/>
          </p:cNvSpPr>
          <p:nvPr>
            <p:ph type="title"/>
          </p:nvPr>
        </p:nvSpPr>
        <p:spPr/>
        <p:txBody>
          <a:bodyPr>
            <a:normAutofit/>
          </a:bodyPr>
          <a:lstStyle/>
          <a:p>
            <a:pPr algn="ctr"/>
            <a:r>
              <a:rPr lang="en-US" sz="4000" b="1" dirty="0">
                <a:solidFill>
                  <a:srgbClr val="FF0000"/>
                </a:solidFill>
              </a:rPr>
              <a:t>Here’s the Dirtiest Secret Re; Speaker One-Sheets</a:t>
            </a:r>
          </a:p>
        </p:txBody>
      </p:sp>
      <p:sp>
        <p:nvSpPr>
          <p:cNvPr id="3" name="Content Placeholder 2">
            <a:extLst>
              <a:ext uri="{FF2B5EF4-FFF2-40B4-BE49-F238E27FC236}">
                <a16:creationId xmlns:a16="http://schemas.microsoft.com/office/drawing/2014/main" id="{2AD4CAE9-F711-4F60-AF2D-230A0E52964C}"/>
              </a:ext>
            </a:extLst>
          </p:cNvPr>
          <p:cNvSpPr>
            <a:spLocks noGrp="1"/>
          </p:cNvSpPr>
          <p:nvPr>
            <p:ph idx="1"/>
          </p:nvPr>
        </p:nvSpPr>
        <p:spPr/>
        <p:txBody>
          <a:bodyPr/>
          <a:lstStyle/>
          <a:p>
            <a:r>
              <a:rPr lang="en-US" dirty="0"/>
              <a:t>The most value in a speaker one sheet is</a:t>
            </a:r>
          </a:p>
        </p:txBody>
      </p:sp>
    </p:spTree>
    <p:extLst>
      <p:ext uri="{BB962C8B-B14F-4D97-AF65-F5344CB8AC3E}">
        <p14:creationId xmlns:p14="http://schemas.microsoft.com/office/powerpoint/2010/main" val="20584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6588-58A7-4D7B-8A30-43E90325469E}"/>
              </a:ext>
            </a:extLst>
          </p:cNvPr>
          <p:cNvSpPr>
            <a:spLocks noGrp="1"/>
          </p:cNvSpPr>
          <p:nvPr>
            <p:ph type="title"/>
          </p:nvPr>
        </p:nvSpPr>
        <p:spPr/>
        <p:txBody>
          <a:bodyPr>
            <a:normAutofit/>
          </a:bodyPr>
          <a:lstStyle/>
          <a:p>
            <a:pPr algn="ctr"/>
            <a:r>
              <a:rPr lang="en-US" sz="8800" dirty="0"/>
              <a:t>WELCOME!</a:t>
            </a:r>
          </a:p>
        </p:txBody>
      </p:sp>
      <p:sp>
        <p:nvSpPr>
          <p:cNvPr id="3" name="Content Placeholder 2">
            <a:extLst>
              <a:ext uri="{FF2B5EF4-FFF2-40B4-BE49-F238E27FC236}">
                <a16:creationId xmlns:a16="http://schemas.microsoft.com/office/drawing/2014/main" id="{BBC1B34A-29C5-4A0E-8D41-8D54427F2C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390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29E5-846E-4122-A4A8-6A24FCA06E73}"/>
              </a:ext>
            </a:extLst>
          </p:cNvPr>
          <p:cNvSpPr>
            <a:spLocks noGrp="1"/>
          </p:cNvSpPr>
          <p:nvPr>
            <p:ph type="title"/>
          </p:nvPr>
        </p:nvSpPr>
        <p:spPr/>
        <p:txBody>
          <a:bodyPr>
            <a:normAutofit/>
          </a:bodyPr>
          <a:lstStyle/>
          <a:p>
            <a:pPr algn="ctr"/>
            <a:r>
              <a:rPr lang="en-US" sz="4000" b="1" dirty="0">
                <a:solidFill>
                  <a:srgbClr val="FF0000"/>
                </a:solidFill>
              </a:rPr>
              <a:t>Here’s the Dirtiest Secret Re; Speaker One-Sheets</a:t>
            </a:r>
          </a:p>
        </p:txBody>
      </p:sp>
      <p:sp>
        <p:nvSpPr>
          <p:cNvPr id="3" name="Content Placeholder 2">
            <a:extLst>
              <a:ext uri="{FF2B5EF4-FFF2-40B4-BE49-F238E27FC236}">
                <a16:creationId xmlns:a16="http://schemas.microsoft.com/office/drawing/2014/main" id="{2AD4CAE9-F711-4F60-AF2D-230A0E52964C}"/>
              </a:ext>
            </a:extLst>
          </p:cNvPr>
          <p:cNvSpPr>
            <a:spLocks noGrp="1"/>
          </p:cNvSpPr>
          <p:nvPr>
            <p:ph idx="1"/>
          </p:nvPr>
        </p:nvSpPr>
        <p:spPr/>
        <p:txBody>
          <a:bodyPr>
            <a:normAutofit lnSpcReduction="10000"/>
          </a:bodyPr>
          <a:lstStyle/>
          <a:p>
            <a:r>
              <a:rPr lang="en-US" dirty="0"/>
              <a:t>The most value in a speaker one sheet is</a:t>
            </a:r>
          </a:p>
          <a:p>
            <a:endParaRPr lang="en-US" dirty="0"/>
          </a:p>
          <a:p>
            <a:r>
              <a:rPr lang="en-US" dirty="0"/>
              <a:t>The value you get from creating the one sheet. </a:t>
            </a:r>
          </a:p>
          <a:p>
            <a:r>
              <a:rPr lang="en-US" dirty="0"/>
              <a:t>The introspection.</a:t>
            </a:r>
          </a:p>
          <a:p>
            <a:r>
              <a:rPr lang="en-US" dirty="0"/>
              <a:t>The creative wordsmithing.</a:t>
            </a:r>
          </a:p>
          <a:p>
            <a:r>
              <a:rPr lang="en-US" dirty="0"/>
              <a:t>The pruning of your bio.</a:t>
            </a:r>
          </a:p>
          <a:p>
            <a:r>
              <a:rPr lang="en-US" dirty="0"/>
              <a:t>The creative titles of your programs</a:t>
            </a:r>
          </a:p>
          <a:p>
            <a:r>
              <a:rPr lang="en-US" dirty="0"/>
              <a:t>The audience take-aways you identify</a:t>
            </a:r>
          </a:p>
          <a:p>
            <a:r>
              <a:rPr lang="en-US" b="1" dirty="0"/>
              <a:t>The clarity you gain from going through the process of creating it</a:t>
            </a:r>
          </a:p>
        </p:txBody>
      </p:sp>
    </p:spTree>
    <p:extLst>
      <p:ext uri="{BB962C8B-B14F-4D97-AF65-F5344CB8AC3E}">
        <p14:creationId xmlns:p14="http://schemas.microsoft.com/office/powerpoint/2010/main" val="2711102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4F66-6091-48B6-8381-7346682550C0}"/>
              </a:ext>
            </a:extLst>
          </p:cNvPr>
          <p:cNvSpPr>
            <a:spLocks noGrp="1"/>
          </p:cNvSpPr>
          <p:nvPr>
            <p:ph type="title"/>
          </p:nvPr>
        </p:nvSpPr>
        <p:spPr/>
        <p:txBody>
          <a:bodyPr/>
          <a:lstStyle/>
          <a:p>
            <a:pPr algn="ctr"/>
            <a:r>
              <a:rPr lang="en-US" dirty="0"/>
              <a:t>The Greatest Value of Your One Sheet</a:t>
            </a:r>
          </a:p>
        </p:txBody>
      </p:sp>
      <p:sp>
        <p:nvSpPr>
          <p:cNvPr id="3" name="Content Placeholder 2">
            <a:extLst>
              <a:ext uri="{FF2B5EF4-FFF2-40B4-BE49-F238E27FC236}">
                <a16:creationId xmlns:a16="http://schemas.microsoft.com/office/drawing/2014/main" id="{A9DEF352-1007-4E25-8724-6000DA6C59A3}"/>
              </a:ext>
            </a:extLst>
          </p:cNvPr>
          <p:cNvSpPr>
            <a:spLocks noGrp="1"/>
          </p:cNvSpPr>
          <p:nvPr>
            <p:ph idx="1"/>
          </p:nvPr>
        </p:nvSpPr>
        <p:spPr/>
        <p:txBody>
          <a:bodyPr/>
          <a:lstStyle/>
          <a:p>
            <a:r>
              <a:rPr lang="en-US" dirty="0"/>
              <a:t>Ultimately, the confidence you gain from going through the process and knowing you’re among the few professionals who actually take the time, and dedicate the effort to create one of the most fundamental tools that a true professional public speaker has in his/her tool-box to promote themselves</a:t>
            </a:r>
          </a:p>
        </p:txBody>
      </p:sp>
    </p:spTree>
    <p:extLst>
      <p:ext uri="{BB962C8B-B14F-4D97-AF65-F5344CB8AC3E}">
        <p14:creationId xmlns:p14="http://schemas.microsoft.com/office/powerpoint/2010/main" val="193659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45F4-94E9-431C-B071-AF146F296844}"/>
              </a:ext>
            </a:extLst>
          </p:cNvPr>
          <p:cNvSpPr>
            <a:spLocks noGrp="1"/>
          </p:cNvSpPr>
          <p:nvPr>
            <p:ph type="title"/>
          </p:nvPr>
        </p:nvSpPr>
        <p:spPr/>
        <p:txBody>
          <a:bodyPr>
            <a:normAutofit/>
          </a:bodyPr>
          <a:lstStyle/>
          <a:p>
            <a:pPr algn="ctr"/>
            <a:r>
              <a:rPr lang="en-US" sz="6600" b="1" dirty="0">
                <a:solidFill>
                  <a:srgbClr val="FF0000"/>
                </a:solidFill>
              </a:rPr>
              <a:t>Let’s Get To Work!</a:t>
            </a:r>
          </a:p>
        </p:txBody>
      </p:sp>
      <p:sp>
        <p:nvSpPr>
          <p:cNvPr id="3" name="Content Placeholder 2">
            <a:extLst>
              <a:ext uri="{FF2B5EF4-FFF2-40B4-BE49-F238E27FC236}">
                <a16:creationId xmlns:a16="http://schemas.microsoft.com/office/drawing/2014/main" id="{29732600-771D-4FF2-B8E1-D9CCDCC6007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9745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3446318" y="0"/>
            <a:ext cx="5299364" cy="6858000"/>
          </a:xfrm>
          <a:prstGeom prst="rect">
            <a:avLst/>
          </a:prstGeom>
          <a:gradFill flip="none" rotWithShape="1">
            <a:gsLst>
              <a:gs pos="68150">
                <a:schemeClr val="accent5"/>
              </a:gs>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3" name="Rectangle 32"/>
          <p:cNvSpPr/>
          <p:nvPr/>
        </p:nvSpPr>
        <p:spPr>
          <a:xfrm>
            <a:off x="3446318" y="1421531"/>
            <a:ext cx="5299364" cy="47867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2" name="Rectangle 31"/>
          <p:cNvSpPr/>
          <p:nvPr/>
        </p:nvSpPr>
        <p:spPr>
          <a:xfrm>
            <a:off x="3446318" y="972359"/>
            <a:ext cx="5299364" cy="61011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solidFill>
                <a:schemeClr val="accent3"/>
              </a:solidFill>
            </a:endParaRPr>
          </a:p>
        </p:txBody>
      </p:sp>
      <p:sp>
        <p:nvSpPr>
          <p:cNvPr id="69" name="Rectangle 68"/>
          <p:cNvSpPr/>
          <p:nvPr/>
        </p:nvSpPr>
        <p:spPr>
          <a:xfrm rot="557031">
            <a:off x="7141673" y="273908"/>
            <a:ext cx="1341477" cy="15281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u="sng"/>
          </a:p>
        </p:txBody>
      </p:sp>
      <p:sp>
        <p:nvSpPr>
          <p:cNvPr id="70" name="Rectangle 69"/>
          <p:cNvSpPr/>
          <p:nvPr/>
        </p:nvSpPr>
        <p:spPr>
          <a:xfrm rot="557031">
            <a:off x="7224700" y="376074"/>
            <a:ext cx="1193486" cy="121986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u="sng"/>
          </a:p>
        </p:txBody>
      </p:sp>
      <p:sp>
        <p:nvSpPr>
          <p:cNvPr id="74" name="Rounded Rectangle 73"/>
          <p:cNvSpPr/>
          <p:nvPr/>
        </p:nvSpPr>
        <p:spPr>
          <a:xfrm>
            <a:off x="3634449" y="2045270"/>
            <a:ext cx="4976860" cy="4254413"/>
          </a:xfrm>
          <a:prstGeom prst="roundRect">
            <a:avLst>
              <a:gd name="adj" fmla="val 732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4691" tIns="124691" rIns="124691" bIns="124691" rtlCol="0" anchor="t" anchorCtr="0"/>
          <a:lstStyle/>
          <a:p>
            <a:pPr algn="ctr"/>
            <a:r>
              <a:rPr lang="en-US" sz="1636" b="1" dirty="0">
                <a:solidFill>
                  <a:srgbClr val="000000"/>
                </a:solidFill>
              </a:rPr>
              <a:t>COMPELING HEADLINE</a:t>
            </a:r>
            <a:r>
              <a:rPr lang="en-US" sz="1227" b="1" dirty="0">
                <a:solidFill>
                  <a:srgbClr val="000000"/>
                </a:solidFill>
              </a:rPr>
              <a:t> </a:t>
            </a:r>
          </a:p>
          <a:p>
            <a:r>
              <a:rPr lang="en-US" sz="955" dirty="0">
                <a:solidFill>
                  <a:srgbClr val="000000"/>
                </a:solidFill>
              </a:rPr>
              <a:t>Copy to describe the presentation including:</a:t>
            </a:r>
          </a:p>
          <a:p>
            <a:endParaRPr lang="en-US" sz="955" dirty="0">
              <a:solidFill>
                <a:srgbClr val="000000"/>
              </a:solidFill>
            </a:endParaRPr>
          </a:p>
          <a:p>
            <a:pPr marL="194824" indent="-194824">
              <a:buFont typeface="Wingdings" panose="05000000000000000000" pitchFamily="2" charset="2"/>
              <a:buChar char="v"/>
            </a:pPr>
            <a:r>
              <a:rPr lang="en-US" sz="1091" b="1" i="1" dirty="0">
                <a:solidFill>
                  <a:schemeClr val="tx2"/>
                </a:solidFill>
              </a:rPr>
              <a:t>Bullet Point 1</a:t>
            </a:r>
            <a:endParaRPr lang="en-US" sz="1091" b="1" dirty="0">
              <a:solidFill>
                <a:srgbClr val="000000"/>
              </a:solidFill>
            </a:endParaRPr>
          </a:p>
          <a:p>
            <a:r>
              <a:rPr lang="en-US" sz="1091" dirty="0">
                <a:solidFill>
                  <a:srgbClr val="000000"/>
                </a:solidFill>
              </a:rPr>
              <a:t>Details to describe this point</a:t>
            </a:r>
          </a:p>
          <a:p>
            <a:endParaRPr lang="en-US" sz="1091" dirty="0">
              <a:solidFill>
                <a:srgbClr val="000000"/>
              </a:solidFill>
            </a:endParaRPr>
          </a:p>
          <a:p>
            <a:pPr marL="194824" indent="-194824">
              <a:buFont typeface="Wingdings" panose="05000000000000000000" pitchFamily="2" charset="2"/>
              <a:buChar char="v"/>
            </a:pPr>
            <a:r>
              <a:rPr lang="en-US" sz="1091" b="1" i="1" dirty="0">
                <a:solidFill>
                  <a:schemeClr val="tx2"/>
                </a:solidFill>
              </a:rPr>
              <a:t>Bullet Point 2</a:t>
            </a:r>
          </a:p>
          <a:p>
            <a:r>
              <a:rPr lang="en-US" sz="1091" dirty="0">
                <a:solidFill>
                  <a:srgbClr val="000000"/>
                </a:solidFill>
              </a:rPr>
              <a:t>Details to describe this point</a:t>
            </a:r>
          </a:p>
          <a:p>
            <a:endParaRPr lang="en-US" sz="1091" b="1" i="1" dirty="0">
              <a:solidFill>
                <a:schemeClr val="tx2"/>
              </a:solidFill>
            </a:endParaRPr>
          </a:p>
          <a:p>
            <a:pPr marL="194824" indent="-194824">
              <a:buFont typeface="Wingdings" panose="05000000000000000000" pitchFamily="2" charset="2"/>
              <a:buChar char="v"/>
            </a:pPr>
            <a:r>
              <a:rPr lang="en-US" sz="1091" b="1" i="1" dirty="0">
                <a:solidFill>
                  <a:schemeClr val="tx2"/>
                </a:solidFill>
              </a:rPr>
              <a:t>Bullet Point 3</a:t>
            </a:r>
          </a:p>
          <a:p>
            <a:r>
              <a:rPr lang="en-US" sz="1091" dirty="0">
                <a:solidFill>
                  <a:srgbClr val="000000"/>
                </a:solidFill>
              </a:rPr>
              <a:t>Details to describe this point</a:t>
            </a:r>
          </a:p>
          <a:p>
            <a:endParaRPr lang="en-US" sz="1091" b="1" dirty="0">
              <a:solidFill>
                <a:srgbClr val="000000"/>
              </a:solidFill>
            </a:endParaRPr>
          </a:p>
          <a:p>
            <a:endParaRPr lang="en-US" sz="1091" dirty="0">
              <a:solidFill>
                <a:srgbClr val="000000"/>
              </a:solidFill>
            </a:endParaRPr>
          </a:p>
          <a:p>
            <a:endParaRPr lang="en-US" sz="1227" dirty="0">
              <a:solidFill>
                <a:srgbClr val="000000"/>
              </a:solidFill>
            </a:endParaRPr>
          </a:p>
        </p:txBody>
      </p:sp>
      <p:sp>
        <p:nvSpPr>
          <p:cNvPr id="24" name="TextBox 23"/>
          <p:cNvSpPr txBox="1"/>
          <p:nvPr/>
        </p:nvSpPr>
        <p:spPr>
          <a:xfrm>
            <a:off x="3669908" y="177780"/>
            <a:ext cx="3442883" cy="742832"/>
          </a:xfrm>
          <a:prstGeom prst="rect">
            <a:avLst/>
          </a:prstGeom>
          <a:noFill/>
        </p:spPr>
        <p:txBody>
          <a:bodyPr wrap="square" rtlCol="0">
            <a:spAutoFit/>
          </a:bodyPr>
          <a:lstStyle/>
          <a:p>
            <a:r>
              <a:rPr lang="en-US" sz="3000" dirty="0"/>
              <a:t>SPEAKER NAME</a:t>
            </a:r>
          </a:p>
          <a:p>
            <a:r>
              <a:rPr lang="en-US" sz="1227" spc="273" dirty="0"/>
              <a:t>SPEAKER </a:t>
            </a:r>
            <a:r>
              <a:rPr lang="en-US" sz="1227" spc="273" dirty="0">
                <a:latin typeface="Wingdings"/>
                <a:ea typeface="Wingdings"/>
                <a:cs typeface="Wingdings"/>
                <a:sym typeface="Wingdings"/>
              </a:rPr>
              <a:t></a:t>
            </a:r>
            <a:r>
              <a:rPr lang="en-US" sz="1227" spc="273" dirty="0">
                <a:sym typeface="Wingdings"/>
              </a:rPr>
              <a:t> AUTHOR</a:t>
            </a:r>
            <a:r>
              <a:rPr lang="en-US" sz="1227" spc="273" dirty="0"/>
              <a:t> </a:t>
            </a:r>
            <a:r>
              <a:rPr lang="en-US" sz="1227" spc="273" dirty="0">
                <a:latin typeface="Wingdings"/>
                <a:ea typeface="Wingdings"/>
                <a:cs typeface="Wingdings"/>
                <a:sym typeface="Wingdings"/>
              </a:rPr>
              <a:t></a:t>
            </a:r>
            <a:r>
              <a:rPr lang="en-US" sz="1227" spc="273" dirty="0">
                <a:sym typeface="Wingdings"/>
              </a:rPr>
              <a:t> COACH</a:t>
            </a:r>
          </a:p>
        </p:txBody>
      </p:sp>
      <p:pic>
        <p:nvPicPr>
          <p:cNvPr id="25" name="Picture 24" descr="face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840" y="1203347"/>
            <a:ext cx="337437" cy="337437"/>
          </a:xfrm>
          <a:prstGeom prst="rect">
            <a:avLst/>
          </a:prstGeom>
        </p:spPr>
      </p:pic>
      <p:pic>
        <p:nvPicPr>
          <p:cNvPr id="26" name="Picture 25"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010" y="1211173"/>
            <a:ext cx="331259" cy="331259"/>
          </a:xfrm>
          <a:prstGeom prst="rect">
            <a:avLst/>
          </a:prstGeom>
        </p:spPr>
      </p:pic>
      <p:sp>
        <p:nvSpPr>
          <p:cNvPr id="28" name="TextBox 27"/>
          <p:cNvSpPr txBox="1"/>
          <p:nvPr/>
        </p:nvSpPr>
        <p:spPr>
          <a:xfrm>
            <a:off x="3705792" y="994752"/>
            <a:ext cx="4137607" cy="239296"/>
          </a:xfrm>
          <a:prstGeom prst="rect">
            <a:avLst/>
          </a:prstGeom>
          <a:noFill/>
        </p:spPr>
        <p:txBody>
          <a:bodyPr wrap="square" rtlCol="0">
            <a:spAutoFit/>
          </a:bodyPr>
          <a:lstStyle/>
          <a:p>
            <a:pPr>
              <a:spcBef>
                <a:spcPts val="545"/>
              </a:spcBef>
            </a:pPr>
            <a:r>
              <a:rPr lang="en-US" sz="955" dirty="0">
                <a:solidFill>
                  <a:schemeClr val="bg1"/>
                </a:solidFill>
              </a:rPr>
              <a:t>Connect With SPEAKER NAME on Social Media:</a:t>
            </a:r>
          </a:p>
        </p:txBody>
      </p:sp>
      <p:sp>
        <p:nvSpPr>
          <p:cNvPr id="29" name="TextBox 28"/>
          <p:cNvSpPr txBox="1"/>
          <p:nvPr/>
        </p:nvSpPr>
        <p:spPr>
          <a:xfrm>
            <a:off x="4015741" y="1243160"/>
            <a:ext cx="1353943" cy="207749"/>
          </a:xfrm>
          <a:prstGeom prst="rect">
            <a:avLst/>
          </a:prstGeom>
          <a:noFill/>
        </p:spPr>
        <p:txBody>
          <a:bodyPr wrap="square" rtlCol="0">
            <a:spAutoFit/>
          </a:bodyPr>
          <a:lstStyle/>
          <a:p>
            <a:pPr>
              <a:spcBef>
                <a:spcPts val="545"/>
              </a:spcBef>
            </a:pPr>
            <a:r>
              <a:rPr lang="en-US" sz="750" dirty="0">
                <a:solidFill>
                  <a:schemeClr val="bg1"/>
                </a:solidFill>
              </a:rPr>
              <a:t>Facebook.com/</a:t>
            </a:r>
            <a:r>
              <a:rPr lang="en-US" sz="750" dirty="0" err="1">
                <a:solidFill>
                  <a:schemeClr val="bg1"/>
                </a:solidFill>
              </a:rPr>
              <a:t>SpeakerName</a:t>
            </a:r>
            <a:endParaRPr lang="en-US" sz="750" dirty="0">
              <a:solidFill>
                <a:schemeClr val="bg1"/>
              </a:solidFill>
            </a:endParaRPr>
          </a:p>
        </p:txBody>
      </p:sp>
      <p:sp>
        <p:nvSpPr>
          <p:cNvPr id="30" name="TextBox 29"/>
          <p:cNvSpPr txBox="1"/>
          <p:nvPr/>
        </p:nvSpPr>
        <p:spPr>
          <a:xfrm>
            <a:off x="5710269" y="1243798"/>
            <a:ext cx="1232480" cy="323165"/>
          </a:xfrm>
          <a:prstGeom prst="rect">
            <a:avLst/>
          </a:prstGeom>
          <a:noFill/>
        </p:spPr>
        <p:txBody>
          <a:bodyPr wrap="square" rtlCol="0">
            <a:spAutoFit/>
          </a:bodyPr>
          <a:lstStyle/>
          <a:p>
            <a:pPr>
              <a:spcBef>
                <a:spcPts val="545"/>
              </a:spcBef>
            </a:pPr>
            <a:r>
              <a:rPr lang="en-US" sz="750" dirty="0">
                <a:solidFill>
                  <a:schemeClr val="bg1"/>
                </a:solidFill>
              </a:rPr>
              <a:t>Twitter.com/</a:t>
            </a:r>
            <a:r>
              <a:rPr lang="en-US" sz="750" dirty="0" err="1">
                <a:solidFill>
                  <a:schemeClr val="bg1"/>
                </a:solidFill>
              </a:rPr>
              <a:t>SpeakerName</a:t>
            </a:r>
            <a:endParaRPr lang="en-US" sz="750" dirty="0">
              <a:solidFill>
                <a:schemeClr val="bg1"/>
              </a:solidFill>
            </a:endParaRPr>
          </a:p>
        </p:txBody>
      </p:sp>
      <p:sp>
        <p:nvSpPr>
          <p:cNvPr id="34" name="TextBox 33"/>
          <p:cNvSpPr txBox="1"/>
          <p:nvPr/>
        </p:nvSpPr>
        <p:spPr>
          <a:xfrm>
            <a:off x="3718840" y="1640482"/>
            <a:ext cx="3442883" cy="218201"/>
          </a:xfrm>
          <a:prstGeom prst="rect">
            <a:avLst/>
          </a:prstGeom>
          <a:noFill/>
        </p:spPr>
        <p:txBody>
          <a:bodyPr wrap="square" rtlCol="0">
            <a:spAutoFit/>
          </a:bodyPr>
          <a:lstStyle/>
          <a:p>
            <a:pPr>
              <a:spcBef>
                <a:spcPts val="545"/>
              </a:spcBef>
            </a:pPr>
            <a:r>
              <a:rPr lang="en-US" sz="818" dirty="0">
                <a:solidFill>
                  <a:schemeClr val="bg1"/>
                </a:solidFill>
              </a:rPr>
              <a:t>Contact me at: 555-555-1212          www.MyWebsite.com</a:t>
            </a:r>
          </a:p>
        </p:txBody>
      </p:sp>
      <p:pic>
        <p:nvPicPr>
          <p:cNvPr id="2" name="Picture 1"/>
          <p:cNvPicPr>
            <a:picLocks noChangeAspect="1"/>
          </p:cNvPicPr>
          <p:nvPr/>
        </p:nvPicPr>
        <p:blipFill>
          <a:blip r:embed="rId4"/>
          <a:stretch>
            <a:fillRect/>
          </a:stretch>
        </p:blipFill>
        <p:spPr>
          <a:xfrm rot="624058">
            <a:off x="7227854" y="466017"/>
            <a:ext cx="1184667" cy="1122316"/>
          </a:xfrm>
          <a:prstGeom prst="rect">
            <a:avLst/>
          </a:prstGeom>
        </p:spPr>
      </p:pic>
      <p:sp>
        <p:nvSpPr>
          <p:cNvPr id="3" name="TextBox 2"/>
          <p:cNvSpPr txBox="1"/>
          <p:nvPr/>
        </p:nvSpPr>
        <p:spPr>
          <a:xfrm>
            <a:off x="3682984" y="6429969"/>
            <a:ext cx="4878785" cy="386131"/>
          </a:xfrm>
          <a:prstGeom prst="rect">
            <a:avLst/>
          </a:prstGeom>
          <a:noFill/>
        </p:spPr>
        <p:txBody>
          <a:bodyPr wrap="square" rtlCol="0">
            <a:spAutoFit/>
          </a:bodyPr>
          <a:lstStyle/>
          <a:p>
            <a:pPr algn="ctr"/>
            <a:r>
              <a:rPr lang="en-US" sz="1909" dirty="0">
                <a:solidFill>
                  <a:schemeClr val="bg1"/>
                </a:solidFill>
              </a:rPr>
              <a:t>CALL SPEAKER NAME TODAY AT: 555-555-1212</a:t>
            </a:r>
          </a:p>
        </p:txBody>
      </p:sp>
    </p:spTree>
    <p:extLst>
      <p:ext uri="{BB962C8B-B14F-4D97-AF65-F5344CB8AC3E}">
        <p14:creationId xmlns:p14="http://schemas.microsoft.com/office/powerpoint/2010/main" val="1208221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3446318" y="0"/>
            <a:ext cx="5299364" cy="6858000"/>
          </a:xfrm>
          <a:prstGeom prst="rect">
            <a:avLst/>
          </a:prstGeom>
          <a:gradFill flip="none" rotWithShape="1">
            <a:gsLst>
              <a:gs pos="68150">
                <a:schemeClr val="accent5"/>
              </a:gs>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3" name="Rectangle 32"/>
          <p:cNvSpPr/>
          <p:nvPr/>
        </p:nvSpPr>
        <p:spPr>
          <a:xfrm>
            <a:off x="3446318" y="1421531"/>
            <a:ext cx="5299364" cy="47867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2" name="Rectangle 31"/>
          <p:cNvSpPr/>
          <p:nvPr/>
        </p:nvSpPr>
        <p:spPr>
          <a:xfrm>
            <a:off x="3446318" y="972359"/>
            <a:ext cx="5299364" cy="61011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solidFill>
                <a:schemeClr val="accent3"/>
              </a:solidFill>
            </a:endParaRPr>
          </a:p>
        </p:txBody>
      </p:sp>
      <p:sp>
        <p:nvSpPr>
          <p:cNvPr id="69" name="Rectangle 68"/>
          <p:cNvSpPr/>
          <p:nvPr/>
        </p:nvSpPr>
        <p:spPr>
          <a:xfrm rot="557031">
            <a:off x="7141673" y="273908"/>
            <a:ext cx="1341477" cy="15281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u="sng"/>
          </a:p>
        </p:txBody>
      </p:sp>
      <p:sp>
        <p:nvSpPr>
          <p:cNvPr id="70" name="Rectangle 69"/>
          <p:cNvSpPr/>
          <p:nvPr/>
        </p:nvSpPr>
        <p:spPr>
          <a:xfrm rot="557031">
            <a:off x="7224700" y="376074"/>
            <a:ext cx="1193486" cy="121986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u="sng"/>
          </a:p>
        </p:txBody>
      </p:sp>
      <p:sp>
        <p:nvSpPr>
          <p:cNvPr id="74" name="Rounded Rectangle 73"/>
          <p:cNvSpPr/>
          <p:nvPr/>
        </p:nvSpPr>
        <p:spPr>
          <a:xfrm>
            <a:off x="3634449" y="2045270"/>
            <a:ext cx="4976860" cy="4254413"/>
          </a:xfrm>
          <a:prstGeom prst="roundRect">
            <a:avLst>
              <a:gd name="adj" fmla="val 732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4691" tIns="124691" rIns="124691" bIns="124691" rtlCol="0" anchor="t" anchorCtr="0"/>
          <a:lstStyle/>
          <a:p>
            <a:pPr algn="ctr"/>
            <a:r>
              <a:rPr lang="en-US" sz="1636" b="1" i="1" dirty="0">
                <a:solidFill>
                  <a:srgbClr val="000000"/>
                </a:solidFill>
              </a:rPr>
              <a:t>Elevating Speakers, Executives &amp; Marketers Communications &amp; Confidence to the Next Stage!</a:t>
            </a:r>
            <a:r>
              <a:rPr lang="en-US" sz="1227" b="1" i="1" dirty="0">
                <a:solidFill>
                  <a:srgbClr val="000000"/>
                </a:solidFill>
              </a:rPr>
              <a:t> </a:t>
            </a:r>
          </a:p>
          <a:p>
            <a:endParaRPr lang="en-US" sz="955" dirty="0">
              <a:solidFill>
                <a:srgbClr val="000000"/>
              </a:solidFill>
            </a:endParaRPr>
          </a:p>
          <a:p>
            <a:pPr marL="194824" indent="-194824">
              <a:buFont typeface="Wingdings" panose="05000000000000000000" pitchFamily="2" charset="2"/>
              <a:buChar char="v"/>
            </a:pPr>
            <a:r>
              <a:rPr lang="en-US" sz="1091" b="1" i="1" dirty="0">
                <a:solidFill>
                  <a:schemeClr val="tx2"/>
                </a:solidFill>
                <a:latin typeface="Arial" panose="020B0604020202020204" pitchFamily="34" charset="0"/>
                <a:cs typeface="Arial" panose="020B0604020202020204" pitchFamily="34" charset="0"/>
              </a:rPr>
              <a:t>Your Story is Your Unique Selling Proposition</a:t>
            </a:r>
            <a:endParaRPr lang="en-US" sz="1091" b="1" dirty="0">
              <a:solidFill>
                <a:srgbClr val="000000"/>
              </a:solidFill>
              <a:latin typeface="Arial" panose="020B0604020202020204" pitchFamily="34" charset="0"/>
              <a:cs typeface="Arial" panose="020B0604020202020204" pitchFamily="34" charset="0"/>
            </a:endParaRPr>
          </a:p>
          <a:p>
            <a:r>
              <a:rPr lang="en-US" sz="818" dirty="0">
                <a:solidFill>
                  <a:srgbClr val="000000"/>
                </a:solidFill>
                <a:latin typeface="Arial" panose="020B0604020202020204" pitchFamily="34" charset="0"/>
                <a:cs typeface="Arial" panose="020B0604020202020204" pitchFamily="34" charset="0"/>
              </a:rPr>
              <a:t>Master Marketer, Seth Godin says “It’s not about the products or services you sell, it’s about the stories you tell”. As executives, marketers or speakers, we are all working to move our audiences to our way of thinking. No longer do we accomplish that with facts, figures or details. We do it through story. Al Jensen is a master storyteller and helps the audience understand how they can utilize the power of story to move their audiences to action in the new marketplace. Available as a Keynote (60 minutes) or breakout (45-90 minutes) or workshop (2-4 hours) </a:t>
            </a:r>
          </a:p>
          <a:p>
            <a:endParaRPr lang="en-US" sz="818" dirty="0">
              <a:solidFill>
                <a:srgbClr val="000000"/>
              </a:solidFill>
              <a:latin typeface="Arial" panose="020B0604020202020204" pitchFamily="34" charset="0"/>
              <a:cs typeface="Arial" panose="020B0604020202020204" pitchFamily="34" charset="0"/>
            </a:endParaRPr>
          </a:p>
          <a:p>
            <a:pPr marL="194824" indent="-194824">
              <a:buFont typeface="Wingdings" panose="05000000000000000000" pitchFamily="2" charset="2"/>
              <a:buChar char="v"/>
            </a:pPr>
            <a:r>
              <a:rPr lang="en-US" sz="1091" b="1" i="1" dirty="0">
                <a:solidFill>
                  <a:schemeClr val="tx2"/>
                </a:solidFill>
                <a:latin typeface="Arial" panose="020B0604020202020204" pitchFamily="34" charset="0"/>
                <a:cs typeface="Arial" panose="020B0604020202020204" pitchFamily="34" charset="0"/>
              </a:rPr>
              <a:t>The Actions We Take</a:t>
            </a:r>
          </a:p>
          <a:p>
            <a:r>
              <a:rPr lang="en-US" sz="818" dirty="0">
                <a:solidFill>
                  <a:srgbClr val="000000"/>
                </a:solidFill>
                <a:latin typeface="Arial" panose="020B0604020202020204" pitchFamily="34" charset="0"/>
                <a:cs typeface="Arial" panose="020B0604020202020204" pitchFamily="34" charset="0"/>
              </a:rPr>
              <a:t>Audiences walk away with an understanding of the importance of the importance of the thoughts that we think, the words that we speak, the decisions we make all have an impact on the success and happiness in our lives. Ultimately, however, the actions we take are the primary driving force behind virtually every aspect of success in our life. Learn how to harness the power of action to create the results you crave in your life in “The Actions We Take”. Available as a Keynote (60 minutes), Breakout (45-90 minutes) or Workshop (2-4 hours)</a:t>
            </a:r>
          </a:p>
          <a:p>
            <a:endParaRPr lang="en-US" sz="818" b="1" i="1" dirty="0">
              <a:solidFill>
                <a:schemeClr val="tx2"/>
              </a:solidFill>
              <a:latin typeface="Arial" panose="020B0604020202020204" pitchFamily="34" charset="0"/>
              <a:cs typeface="Arial" panose="020B0604020202020204" pitchFamily="34" charset="0"/>
            </a:endParaRPr>
          </a:p>
          <a:p>
            <a:pPr marL="194824" indent="-194824">
              <a:buFont typeface="Wingdings" panose="05000000000000000000" pitchFamily="2" charset="2"/>
              <a:buChar char="v"/>
            </a:pPr>
            <a:r>
              <a:rPr lang="en-US" sz="1091" b="1" i="1" dirty="0">
                <a:solidFill>
                  <a:schemeClr val="tx2"/>
                </a:solidFill>
                <a:latin typeface="Arial" panose="020B0604020202020204" pitchFamily="34" charset="0"/>
                <a:cs typeface="Arial" panose="020B0604020202020204" pitchFamily="34" charset="0"/>
              </a:rPr>
              <a:t>On Stage in Vegas – Lessons You Can Learn From a Vegas Comedy Magician</a:t>
            </a:r>
          </a:p>
          <a:p>
            <a:r>
              <a:rPr lang="en-US" sz="818" dirty="0">
                <a:solidFill>
                  <a:schemeClr val="tx1"/>
                </a:solidFill>
                <a:latin typeface="Arial" panose="020B0604020202020204" pitchFamily="34" charset="0"/>
                <a:cs typeface="Arial" panose="020B0604020202020204" pitchFamily="34" charset="0"/>
              </a:rPr>
              <a:t>If there’s one thing you can be sure of when seeing a comedy magic show in Las Vegas, it’s you’ll leave holding your side from laughing for the entire hour and asking yourself “how did he do that”? You will have been transformed from your worries and entertained for a full hour and thoroughly enjoyed yourself in the meantime. The seemingly simple laughs and illusions require a great deal of psychology, rehearsal and confidence. You’ll be amazed at the business and life lessons you can learn from this master of comedy and magic. Available as a workshop only (2-4 hours). Audience members walk away with 3 comedy formulas and 3 simple magic trick methods!</a:t>
            </a:r>
          </a:p>
          <a:p>
            <a:endParaRPr lang="en-US" sz="1091" dirty="0">
              <a:solidFill>
                <a:srgbClr val="000000"/>
              </a:solidFill>
            </a:endParaRPr>
          </a:p>
          <a:p>
            <a:endParaRPr lang="en-US" sz="1227" dirty="0">
              <a:solidFill>
                <a:srgbClr val="000000"/>
              </a:solidFill>
            </a:endParaRPr>
          </a:p>
        </p:txBody>
      </p:sp>
      <p:sp>
        <p:nvSpPr>
          <p:cNvPr id="24" name="TextBox 23"/>
          <p:cNvSpPr txBox="1"/>
          <p:nvPr/>
        </p:nvSpPr>
        <p:spPr>
          <a:xfrm>
            <a:off x="3669908" y="177780"/>
            <a:ext cx="3442883" cy="742832"/>
          </a:xfrm>
          <a:prstGeom prst="rect">
            <a:avLst/>
          </a:prstGeom>
          <a:noFill/>
        </p:spPr>
        <p:txBody>
          <a:bodyPr wrap="square" rtlCol="0">
            <a:spAutoFit/>
          </a:bodyPr>
          <a:lstStyle/>
          <a:p>
            <a:r>
              <a:rPr lang="en-US" sz="3000" dirty="0"/>
              <a:t>Al Jensen</a:t>
            </a:r>
          </a:p>
          <a:p>
            <a:r>
              <a:rPr lang="en-US" sz="1227" spc="273" dirty="0"/>
              <a:t>SPEAKER </a:t>
            </a:r>
            <a:r>
              <a:rPr lang="en-US" sz="1227" spc="273" dirty="0">
                <a:latin typeface="Wingdings"/>
                <a:ea typeface="Wingdings"/>
                <a:cs typeface="Wingdings"/>
                <a:sym typeface="Wingdings"/>
              </a:rPr>
              <a:t></a:t>
            </a:r>
            <a:r>
              <a:rPr lang="en-US" sz="1227" spc="273" dirty="0">
                <a:sym typeface="Wingdings"/>
              </a:rPr>
              <a:t> AUTHOR</a:t>
            </a:r>
            <a:r>
              <a:rPr lang="en-US" sz="1227" spc="273" dirty="0"/>
              <a:t> </a:t>
            </a:r>
            <a:r>
              <a:rPr lang="en-US" sz="1227" spc="273" dirty="0">
                <a:latin typeface="Wingdings"/>
                <a:ea typeface="Wingdings"/>
                <a:cs typeface="Wingdings"/>
                <a:sym typeface="Wingdings"/>
              </a:rPr>
              <a:t></a:t>
            </a:r>
            <a:r>
              <a:rPr lang="en-US" sz="1227" spc="273" dirty="0">
                <a:sym typeface="Wingdings"/>
              </a:rPr>
              <a:t> COACH</a:t>
            </a:r>
          </a:p>
        </p:txBody>
      </p:sp>
      <p:pic>
        <p:nvPicPr>
          <p:cNvPr id="25" name="Picture 24" descr="face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840" y="1203347"/>
            <a:ext cx="337437" cy="337437"/>
          </a:xfrm>
          <a:prstGeom prst="rect">
            <a:avLst/>
          </a:prstGeom>
        </p:spPr>
      </p:pic>
      <p:pic>
        <p:nvPicPr>
          <p:cNvPr id="26" name="Picture 25"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010" y="1211173"/>
            <a:ext cx="331259" cy="331259"/>
          </a:xfrm>
          <a:prstGeom prst="rect">
            <a:avLst/>
          </a:prstGeom>
        </p:spPr>
      </p:pic>
      <p:sp>
        <p:nvSpPr>
          <p:cNvPr id="28" name="TextBox 27"/>
          <p:cNvSpPr txBox="1"/>
          <p:nvPr/>
        </p:nvSpPr>
        <p:spPr>
          <a:xfrm>
            <a:off x="3705792" y="994752"/>
            <a:ext cx="4137607" cy="239296"/>
          </a:xfrm>
          <a:prstGeom prst="rect">
            <a:avLst/>
          </a:prstGeom>
          <a:noFill/>
        </p:spPr>
        <p:txBody>
          <a:bodyPr wrap="square" rtlCol="0">
            <a:spAutoFit/>
          </a:bodyPr>
          <a:lstStyle/>
          <a:p>
            <a:pPr>
              <a:spcBef>
                <a:spcPts val="545"/>
              </a:spcBef>
            </a:pPr>
            <a:r>
              <a:rPr lang="en-US" sz="955" dirty="0">
                <a:solidFill>
                  <a:schemeClr val="bg1"/>
                </a:solidFill>
              </a:rPr>
              <a:t>Connect With Al Jensen on Social Media:</a:t>
            </a:r>
          </a:p>
        </p:txBody>
      </p:sp>
      <p:sp>
        <p:nvSpPr>
          <p:cNvPr id="29" name="TextBox 28"/>
          <p:cNvSpPr txBox="1"/>
          <p:nvPr/>
        </p:nvSpPr>
        <p:spPr>
          <a:xfrm>
            <a:off x="4015741" y="1243160"/>
            <a:ext cx="1353943" cy="323165"/>
          </a:xfrm>
          <a:prstGeom prst="rect">
            <a:avLst/>
          </a:prstGeom>
          <a:noFill/>
        </p:spPr>
        <p:txBody>
          <a:bodyPr wrap="square" rtlCol="0">
            <a:spAutoFit/>
          </a:bodyPr>
          <a:lstStyle/>
          <a:p>
            <a:pPr>
              <a:spcBef>
                <a:spcPts val="545"/>
              </a:spcBef>
            </a:pPr>
            <a:r>
              <a:rPr lang="en-US" sz="750" dirty="0">
                <a:solidFill>
                  <a:schemeClr val="bg1"/>
                </a:solidFill>
              </a:rPr>
              <a:t>Facebook.com/darrell.jensen.9</a:t>
            </a:r>
          </a:p>
        </p:txBody>
      </p:sp>
      <p:sp>
        <p:nvSpPr>
          <p:cNvPr id="30" name="TextBox 29"/>
          <p:cNvSpPr txBox="1"/>
          <p:nvPr/>
        </p:nvSpPr>
        <p:spPr>
          <a:xfrm>
            <a:off x="5710269" y="1243798"/>
            <a:ext cx="1232480" cy="207749"/>
          </a:xfrm>
          <a:prstGeom prst="rect">
            <a:avLst/>
          </a:prstGeom>
          <a:noFill/>
        </p:spPr>
        <p:txBody>
          <a:bodyPr wrap="square" rtlCol="0">
            <a:spAutoFit/>
          </a:bodyPr>
          <a:lstStyle/>
          <a:p>
            <a:pPr>
              <a:spcBef>
                <a:spcPts val="545"/>
              </a:spcBef>
            </a:pPr>
            <a:r>
              <a:rPr lang="en-US" sz="750" dirty="0">
                <a:solidFill>
                  <a:schemeClr val="bg1"/>
                </a:solidFill>
              </a:rPr>
              <a:t>Twitter.com/</a:t>
            </a:r>
            <a:r>
              <a:rPr lang="en-US" sz="750" dirty="0" err="1">
                <a:solidFill>
                  <a:schemeClr val="bg1"/>
                </a:solidFill>
              </a:rPr>
              <a:t>AlJensen</a:t>
            </a:r>
            <a:endParaRPr lang="en-US" sz="750" dirty="0">
              <a:solidFill>
                <a:schemeClr val="bg1"/>
              </a:solidFill>
            </a:endParaRPr>
          </a:p>
        </p:txBody>
      </p:sp>
      <p:sp>
        <p:nvSpPr>
          <p:cNvPr id="34" name="TextBox 33"/>
          <p:cNvSpPr txBox="1"/>
          <p:nvPr/>
        </p:nvSpPr>
        <p:spPr>
          <a:xfrm>
            <a:off x="3718840" y="1640482"/>
            <a:ext cx="3442883" cy="218201"/>
          </a:xfrm>
          <a:prstGeom prst="rect">
            <a:avLst/>
          </a:prstGeom>
          <a:noFill/>
        </p:spPr>
        <p:txBody>
          <a:bodyPr wrap="square" rtlCol="0">
            <a:spAutoFit/>
          </a:bodyPr>
          <a:lstStyle/>
          <a:p>
            <a:pPr>
              <a:spcBef>
                <a:spcPts val="545"/>
              </a:spcBef>
            </a:pPr>
            <a:r>
              <a:rPr lang="en-US" sz="818">
                <a:solidFill>
                  <a:schemeClr val="bg1"/>
                </a:solidFill>
              </a:rPr>
              <a:t>Contact Al </a:t>
            </a:r>
            <a:r>
              <a:rPr lang="en-US" sz="818" dirty="0">
                <a:solidFill>
                  <a:schemeClr val="bg1"/>
                </a:solidFill>
              </a:rPr>
              <a:t>at: 702-883-1980          www.AlJensen.com</a:t>
            </a:r>
          </a:p>
        </p:txBody>
      </p:sp>
      <p:sp>
        <p:nvSpPr>
          <p:cNvPr id="3" name="TextBox 2"/>
          <p:cNvSpPr txBox="1"/>
          <p:nvPr/>
        </p:nvSpPr>
        <p:spPr>
          <a:xfrm>
            <a:off x="3682984" y="6429969"/>
            <a:ext cx="4878785" cy="386131"/>
          </a:xfrm>
          <a:prstGeom prst="rect">
            <a:avLst/>
          </a:prstGeom>
          <a:noFill/>
        </p:spPr>
        <p:txBody>
          <a:bodyPr wrap="square" rtlCol="0">
            <a:spAutoFit/>
          </a:bodyPr>
          <a:lstStyle/>
          <a:p>
            <a:pPr algn="ctr"/>
            <a:r>
              <a:rPr lang="en-US" sz="1909" dirty="0">
                <a:solidFill>
                  <a:schemeClr val="bg1"/>
                </a:solidFill>
              </a:rPr>
              <a:t>CALL AL JENSEN TODAY AT: 702-883-1980</a:t>
            </a:r>
          </a:p>
        </p:txBody>
      </p:sp>
      <p:pic>
        <p:nvPicPr>
          <p:cNvPr id="5" name="Picture 4">
            <a:extLst>
              <a:ext uri="{FF2B5EF4-FFF2-40B4-BE49-F238E27FC236}">
                <a16:creationId xmlns:a16="http://schemas.microsoft.com/office/drawing/2014/main" id="{81B4E2A4-BCC8-472C-B0DB-A943DD54CFD6}"/>
              </a:ext>
            </a:extLst>
          </p:cNvPr>
          <p:cNvPicPr>
            <a:picLocks noChangeAspect="1"/>
          </p:cNvPicPr>
          <p:nvPr/>
        </p:nvPicPr>
        <p:blipFill>
          <a:blip r:embed="rId4"/>
          <a:stretch>
            <a:fillRect/>
          </a:stretch>
        </p:blipFill>
        <p:spPr>
          <a:xfrm rot="604634">
            <a:off x="7225668" y="354216"/>
            <a:ext cx="1219153" cy="1219153"/>
          </a:xfrm>
          <a:prstGeom prst="rect">
            <a:avLst/>
          </a:prstGeom>
        </p:spPr>
      </p:pic>
    </p:spTree>
    <p:extLst>
      <p:ext uri="{BB962C8B-B14F-4D97-AF65-F5344CB8AC3E}">
        <p14:creationId xmlns:p14="http://schemas.microsoft.com/office/powerpoint/2010/main" val="45377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3446318" y="225345"/>
            <a:ext cx="5299364" cy="6858000"/>
          </a:xfrm>
          <a:prstGeom prst="rect">
            <a:avLst/>
          </a:prstGeom>
          <a:gradFill flip="none" rotWithShape="1">
            <a:gsLst>
              <a:gs pos="0">
                <a:schemeClr val="accent5"/>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3" name="Rectangle 32"/>
          <p:cNvSpPr/>
          <p:nvPr/>
        </p:nvSpPr>
        <p:spPr>
          <a:xfrm>
            <a:off x="3446318" y="368064"/>
            <a:ext cx="5299364" cy="357144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dirty="0"/>
          </a:p>
        </p:txBody>
      </p:sp>
      <p:sp>
        <p:nvSpPr>
          <p:cNvPr id="32" name="Rectangle 31"/>
          <p:cNvSpPr/>
          <p:nvPr/>
        </p:nvSpPr>
        <p:spPr>
          <a:xfrm>
            <a:off x="3446318" y="-9603"/>
            <a:ext cx="5299364" cy="42120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solidFill>
                <a:schemeClr val="accent3"/>
              </a:solidFill>
            </a:endParaRPr>
          </a:p>
        </p:txBody>
      </p:sp>
      <p:sp>
        <p:nvSpPr>
          <p:cNvPr id="39" name="Rounded Rectangle 38"/>
          <p:cNvSpPr/>
          <p:nvPr/>
        </p:nvSpPr>
        <p:spPr>
          <a:xfrm>
            <a:off x="5001032" y="1992529"/>
            <a:ext cx="3654147" cy="3175353"/>
          </a:xfrm>
          <a:prstGeom prst="roundRect">
            <a:avLst>
              <a:gd name="adj" fmla="val 732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4691" tIns="124691" rIns="124691" bIns="124691" rtlCol="0" anchor="t" anchorCtr="0"/>
          <a:lstStyle/>
          <a:p>
            <a:r>
              <a:rPr lang="en-US" sz="818" b="1" dirty="0">
                <a:solidFill>
                  <a:schemeClr val="tx1"/>
                </a:solidFill>
              </a:rPr>
              <a:t>WHAT YOU NEED TO KNOW:</a:t>
            </a: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Stat or detail about the problem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endParaRPr lang="en-US" sz="818" dirty="0">
              <a:solidFill>
                <a:schemeClr val="tx1"/>
              </a:solidFill>
            </a:endParaRPr>
          </a:p>
          <a:p>
            <a:pPr algn="r"/>
            <a:r>
              <a:rPr lang="en-US" sz="818" dirty="0">
                <a:solidFill>
                  <a:schemeClr val="tx1"/>
                </a:solidFill>
              </a:rPr>
              <a:t>- Source: Book, website, newspaper article, magazine article, etc.</a:t>
            </a: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p:txBody>
      </p:sp>
      <p:sp>
        <p:nvSpPr>
          <p:cNvPr id="3" name="Rounded Rectangle 2"/>
          <p:cNvSpPr/>
          <p:nvPr/>
        </p:nvSpPr>
        <p:spPr>
          <a:xfrm>
            <a:off x="3491252" y="6224792"/>
            <a:ext cx="2922109" cy="707073"/>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pic>
        <p:nvPicPr>
          <p:cNvPr id="7" name="Picture 6"/>
          <p:cNvPicPr>
            <a:picLocks noChangeAspect="1"/>
          </p:cNvPicPr>
          <p:nvPr/>
        </p:nvPicPr>
        <p:blipFill>
          <a:blip r:embed="rId2"/>
          <a:stretch>
            <a:fillRect/>
          </a:stretch>
        </p:blipFill>
        <p:spPr>
          <a:xfrm>
            <a:off x="3919614" y="6414298"/>
            <a:ext cx="482535" cy="441614"/>
          </a:xfrm>
          <a:prstGeom prst="rect">
            <a:avLst/>
          </a:prstGeom>
        </p:spPr>
      </p:pic>
      <p:pic>
        <p:nvPicPr>
          <p:cNvPr id="8" name="Picture 7"/>
          <p:cNvPicPr>
            <a:picLocks noChangeAspect="1"/>
          </p:cNvPicPr>
          <p:nvPr/>
        </p:nvPicPr>
        <p:blipFill>
          <a:blip r:embed="rId2"/>
          <a:stretch>
            <a:fillRect/>
          </a:stretch>
        </p:blipFill>
        <p:spPr>
          <a:xfrm>
            <a:off x="4727003" y="6413824"/>
            <a:ext cx="450607" cy="412393"/>
          </a:xfrm>
          <a:prstGeom prst="rect">
            <a:avLst/>
          </a:prstGeom>
        </p:spPr>
      </p:pic>
      <p:pic>
        <p:nvPicPr>
          <p:cNvPr id="9" name="Picture 8"/>
          <p:cNvPicPr>
            <a:picLocks noChangeAspect="1"/>
          </p:cNvPicPr>
          <p:nvPr/>
        </p:nvPicPr>
        <p:blipFill>
          <a:blip r:embed="rId2"/>
          <a:stretch>
            <a:fillRect/>
          </a:stretch>
        </p:blipFill>
        <p:spPr>
          <a:xfrm>
            <a:off x="5467752" y="6400882"/>
            <a:ext cx="478887" cy="438275"/>
          </a:xfrm>
          <a:prstGeom prst="rect">
            <a:avLst/>
          </a:prstGeom>
        </p:spPr>
      </p:pic>
      <p:sp>
        <p:nvSpPr>
          <p:cNvPr id="38" name="TextBox 37"/>
          <p:cNvSpPr txBox="1"/>
          <p:nvPr/>
        </p:nvSpPr>
        <p:spPr>
          <a:xfrm>
            <a:off x="3446319" y="26228"/>
            <a:ext cx="5228140" cy="239296"/>
          </a:xfrm>
          <a:prstGeom prst="rect">
            <a:avLst/>
          </a:prstGeom>
          <a:noFill/>
        </p:spPr>
        <p:txBody>
          <a:bodyPr wrap="square" rtlCol="0">
            <a:spAutoFit/>
          </a:bodyPr>
          <a:lstStyle/>
          <a:p>
            <a:pPr>
              <a:spcBef>
                <a:spcPts val="545"/>
              </a:spcBef>
            </a:pPr>
            <a:r>
              <a:rPr lang="en-US" sz="955" i="1" dirty="0">
                <a:solidFill>
                  <a:schemeClr val="bg1"/>
                </a:solidFill>
              </a:rPr>
              <a:t>“Motivational / compelling/ interesting quote from you, the speaker.”  ~ </a:t>
            </a:r>
            <a:r>
              <a:rPr lang="en-US" sz="955" dirty="0">
                <a:solidFill>
                  <a:schemeClr val="bg1"/>
                </a:solidFill>
              </a:rPr>
              <a:t>SPEAKER NAME</a:t>
            </a:r>
          </a:p>
        </p:txBody>
      </p:sp>
      <p:sp>
        <p:nvSpPr>
          <p:cNvPr id="12" name="TextBox 11"/>
          <p:cNvSpPr txBox="1"/>
          <p:nvPr/>
        </p:nvSpPr>
        <p:spPr>
          <a:xfrm>
            <a:off x="3516837" y="6190309"/>
            <a:ext cx="2913286" cy="239296"/>
          </a:xfrm>
          <a:prstGeom prst="rect">
            <a:avLst/>
          </a:prstGeom>
          <a:noFill/>
        </p:spPr>
        <p:txBody>
          <a:bodyPr wrap="square" rtlCol="0">
            <a:spAutoFit/>
          </a:bodyPr>
          <a:lstStyle/>
          <a:p>
            <a:pPr algn="ctr"/>
            <a:r>
              <a:rPr lang="en-US" sz="955" dirty="0">
                <a:solidFill>
                  <a:schemeClr val="bg1"/>
                </a:solidFill>
              </a:rPr>
              <a:t>Active Member of:</a:t>
            </a:r>
          </a:p>
        </p:txBody>
      </p:sp>
      <p:sp>
        <p:nvSpPr>
          <p:cNvPr id="13" name="TextBox 12"/>
          <p:cNvSpPr txBox="1"/>
          <p:nvPr/>
        </p:nvSpPr>
        <p:spPr>
          <a:xfrm>
            <a:off x="3500075" y="447435"/>
            <a:ext cx="5174384" cy="595932"/>
          </a:xfrm>
          <a:prstGeom prst="rect">
            <a:avLst/>
          </a:prstGeom>
          <a:noFill/>
        </p:spPr>
        <p:txBody>
          <a:bodyPr wrap="square" rtlCol="0">
            <a:spAutoFit/>
          </a:bodyPr>
          <a:lstStyle/>
          <a:p>
            <a:r>
              <a:rPr lang="en-US" sz="1091" b="1" dirty="0">
                <a:solidFill>
                  <a:schemeClr val="bg1"/>
                </a:solidFill>
              </a:rPr>
              <a:t>ABOUT SPEAKER FIRST NAME</a:t>
            </a:r>
          </a:p>
          <a:p>
            <a:r>
              <a:rPr lang="en-US" sz="1091" dirty="0">
                <a:solidFill>
                  <a:schemeClr val="bg1"/>
                </a:solidFill>
              </a:rPr>
              <a:t>Your Bio goes here</a:t>
            </a:r>
          </a:p>
          <a:p>
            <a:endParaRPr lang="en-US" sz="1091" dirty="0"/>
          </a:p>
        </p:txBody>
      </p:sp>
      <p:sp>
        <p:nvSpPr>
          <p:cNvPr id="2" name="Rectangular Callout 1"/>
          <p:cNvSpPr/>
          <p:nvPr/>
        </p:nvSpPr>
        <p:spPr>
          <a:xfrm>
            <a:off x="3598837" y="5486071"/>
            <a:ext cx="4976860" cy="468806"/>
          </a:xfrm>
          <a:prstGeom prst="wedgeRectCallout">
            <a:avLst>
              <a:gd name="adj1" fmla="val 21044"/>
              <a:gd name="adj2" fmla="val 4778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27" dirty="0">
                <a:solidFill>
                  <a:schemeClr val="tx1"/>
                </a:solidFill>
              </a:rPr>
              <a:t>”Short Testimonial from Meeting Planner or audience member.”</a:t>
            </a:r>
            <a:br>
              <a:rPr lang="en-US" sz="1227" dirty="0">
                <a:solidFill>
                  <a:schemeClr val="tx1"/>
                </a:solidFill>
              </a:rPr>
            </a:br>
            <a:r>
              <a:rPr lang="en-US" sz="1227" dirty="0">
                <a:solidFill>
                  <a:schemeClr val="tx1"/>
                </a:solidFill>
              </a:rPr>
              <a:t>~Name, Title, Location</a:t>
            </a:r>
          </a:p>
        </p:txBody>
      </p:sp>
      <p:sp>
        <p:nvSpPr>
          <p:cNvPr id="5" name="Rectangle: Rounded Corners 4"/>
          <p:cNvSpPr/>
          <p:nvPr/>
        </p:nvSpPr>
        <p:spPr>
          <a:xfrm>
            <a:off x="3516837" y="2042529"/>
            <a:ext cx="1373818" cy="33607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pPr algn="ctr"/>
            <a:r>
              <a:rPr lang="en-US" sz="955" dirty="0"/>
              <a:t>Description of your book</a:t>
            </a:r>
          </a:p>
        </p:txBody>
      </p:sp>
      <p:pic>
        <p:nvPicPr>
          <p:cNvPr id="6" name="Picture 5"/>
          <p:cNvPicPr>
            <a:picLocks noChangeAspect="1"/>
          </p:cNvPicPr>
          <p:nvPr/>
        </p:nvPicPr>
        <p:blipFill>
          <a:blip r:embed="rId3"/>
          <a:stretch>
            <a:fillRect/>
          </a:stretch>
        </p:blipFill>
        <p:spPr>
          <a:xfrm>
            <a:off x="3795796" y="2058085"/>
            <a:ext cx="815898" cy="1055714"/>
          </a:xfrm>
          <a:prstGeom prst="rect">
            <a:avLst/>
          </a:prstGeom>
        </p:spPr>
      </p:pic>
      <p:pic>
        <p:nvPicPr>
          <p:cNvPr id="17" name="Picture 16" descr="generic-logo-hi.png">
            <a:extLst>
              <a:ext uri="{FF2B5EF4-FFF2-40B4-BE49-F238E27FC236}">
                <a16:creationId xmlns:a16="http://schemas.microsoft.com/office/drawing/2014/main" id="{0E4702F9-54B3-48EE-8EF9-69A2A9516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987" y="6308988"/>
            <a:ext cx="1801038" cy="447258"/>
          </a:xfrm>
          <a:prstGeom prst="rect">
            <a:avLst/>
          </a:prstGeom>
        </p:spPr>
      </p:pic>
    </p:spTree>
    <p:extLst>
      <p:ext uri="{BB962C8B-B14F-4D97-AF65-F5344CB8AC3E}">
        <p14:creationId xmlns:p14="http://schemas.microsoft.com/office/powerpoint/2010/main" val="91018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3446318" y="225345"/>
            <a:ext cx="5299364" cy="6858000"/>
          </a:xfrm>
          <a:prstGeom prst="rect">
            <a:avLst/>
          </a:prstGeom>
          <a:gradFill flip="none" rotWithShape="1">
            <a:gsLst>
              <a:gs pos="0">
                <a:schemeClr val="accent5"/>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3" name="Rectangle 32"/>
          <p:cNvSpPr/>
          <p:nvPr/>
        </p:nvSpPr>
        <p:spPr>
          <a:xfrm>
            <a:off x="3446318" y="368064"/>
            <a:ext cx="5299364" cy="357144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dirty="0"/>
          </a:p>
        </p:txBody>
      </p:sp>
      <p:sp>
        <p:nvSpPr>
          <p:cNvPr id="32" name="Rectangle 31"/>
          <p:cNvSpPr/>
          <p:nvPr/>
        </p:nvSpPr>
        <p:spPr>
          <a:xfrm>
            <a:off x="3446318" y="-9603"/>
            <a:ext cx="5299364" cy="42120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solidFill>
                <a:schemeClr val="accent3"/>
              </a:solidFill>
            </a:endParaRPr>
          </a:p>
        </p:txBody>
      </p:sp>
      <p:sp>
        <p:nvSpPr>
          <p:cNvPr id="39" name="Rounded Rectangle 38"/>
          <p:cNvSpPr/>
          <p:nvPr/>
        </p:nvSpPr>
        <p:spPr>
          <a:xfrm>
            <a:off x="5001032" y="1782637"/>
            <a:ext cx="3654147" cy="3385245"/>
          </a:xfrm>
          <a:prstGeom prst="roundRect">
            <a:avLst>
              <a:gd name="adj" fmla="val 732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4691" tIns="124691" rIns="124691" bIns="124691" rtlCol="0" anchor="t" anchorCtr="0"/>
          <a:lstStyle/>
          <a:p>
            <a:r>
              <a:rPr lang="en-US" sz="818" b="1" dirty="0">
                <a:solidFill>
                  <a:schemeClr val="tx1"/>
                </a:solidFill>
              </a:rPr>
              <a:t>WHAT YOU NEED TO KNOW:</a:t>
            </a: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Speaking is the #1 fear, ahead of dying</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Individuals who communicate their thoughts effectively are 17 times more likely to be promoted into management positions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Effective communicators earn, on average more than $3.7 million more than ineffective communicators over their lifetime</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Effective storytellers are 16 times more likely to be promoted to the C-Suite ahead of others, regardless of educational experience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Effective storytellers will have 37 times the memory impact on an audience compared to a facts and figures presenter</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Storytelling is the #1 skill sought by employers (of those seeking sales, marketing and public relations personnel in a 2019 survey)</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Al Jensen has spoken to more than 6000 audiences since 1974</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Jensen has served as Dean of the Speakers Academy of the National Speakers Association in Las Vegas since 2012</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Jensen is the author of more than a dozen books on speaking, storytelling, sales, marketing and business development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endParaRPr lang="en-US" sz="818" dirty="0">
              <a:solidFill>
                <a:schemeClr val="tx1"/>
              </a:solidFill>
            </a:endParaRPr>
          </a:p>
          <a:p>
            <a:pPr algn="r"/>
            <a:endParaRPr lang="en-US" sz="818"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p:txBody>
      </p:sp>
      <p:sp>
        <p:nvSpPr>
          <p:cNvPr id="3" name="Rounded Rectangle 2"/>
          <p:cNvSpPr/>
          <p:nvPr/>
        </p:nvSpPr>
        <p:spPr>
          <a:xfrm>
            <a:off x="3491252" y="6224792"/>
            <a:ext cx="2922109" cy="707073"/>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8" name="TextBox 37"/>
          <p:cNvSpPr txBox="1"/>
          <p:nvPr/>
        </p:nvSpPr>
        <p:spPr>
          <a:xfrm>
            <a:off x="3446319" y="26228"/>
            <a:ext cx="5228140" cy="239296"/>
          </a:xfrm>
          <a:prstGeom prst="rect">
            <a:avLst/>
          </a:prstGeom>
          <a:noFill/>
        </p:spPr>
        <p:txBody>
          <a:bodyPr wrap="square" rtlCol="0">
            <a:spAutoFit/>
          </a:bodyPr>
          <a:lstStyle/>
          <a:p>
            <a:pPr>
              <a:spcBef>
                <a:spcPts val="545"/>
              </a:spcBef>
            </a:pPr>
            <a:r>
              <a:rPr lang="en-US" sz="955" i="1" dirty="0">
                <a:solidFill>
                  <a:schemeClr val="bg1"/>
                </a:solidFill>
              </a:rPr>
              <a:t>“The best presenter we’ve ever had!.”  ~ Judi </a:t>
            </a:r>
            <a:r>
              <a:rPr lang="en-US" sz="955" i="1" dirty="0" err="1">
                <a:solidFill>
                  <a:schemeClr val="bg1"/>
                </a:solidFill>
              </a:rPr>
              <a:t>Moreo</a:t>
            </a:r>
            <a:r>
              <a:rPr lang="en-US" sz="955" i="1" dirty="0">
                <a:solidFill>
                  <a:schemeClr val="bg1"/>
                </a:solidFill>
              </a:rPr>
              <a:t>, President National Speakers Assn. Las Vegas</a:t>
            </a:r>
            <a:endParaRPr lang="en-US" sz="955" dirty="0">
              <a:solidFill>
                <a:schemeClr val="bg1"/>
              </a:solidFill>
            </a:endParaRPr>
          </a:p>
        </p:txBody>
      </p:sp>
      <p:sp>
        <p:nvSpPr>
          <p:cNvPr id="12" name="TextBox 11"/>
          <p:cNvSpPr txBox="1"/>
          <p:nvPr/>
        </p:nvSpPr>
        <p:spPr>
          <a:xfrm>
            <a:off x="3516837" y="6190309"/>
            <a:ext cx="2913286" cy="239296"/>
          </a:xfrm>
          <a:prstGeom prst="rect">
            <a:avLst/>
          </a:prstGeom>
          <a:noFill/>
        </p:spPr>
        <p:txBody>
          <a:bodyPr wrap="square" rtlCol="0">
            <a:spAutoFit/>
          </a:bodyPr>
          <a:lstStyle/>
          <a:p>
            <a:pPr algn="ctr"/>
            <a:r>
              <a:rPr lang="en-US" sz="955" dirty="0">
                <a:solidFill>
                  <a:schemeClr val="bg1"/>
                </a:solidFill>
              </a:rPr>
              <a:t>Active Member of:</a:t>
            </a:r>
          </a:p>
        </p:txBody>
      </p:sp>
      <p:sp>
        <p:nvSpPr>
          <p:cNvPr id="13" name="TextBox 12"/>
          <p:cNvSpPr txBox="1"/>
          <p:nvPr/>
        </p:nvSpPr>
        <p:spPr>
          <a:xfrm>
            <a:off x="3500075" y="447435"/>
            <a:ext cx="5174384" cy="1329467"/>
          </a:xfrm>
          <a:prstGeom prst="rect">
            <a:avLst/>
          </a:prstGeom>
          <a:noFill/>
        </p:spPr>
        <p:txBody>
          <a:bodyPr wrap="square" rtlCol="0">
            <a:spAutoFit/>
          </a:bodyPr>
          <a:lstStyle/>
          <a:p>
            <a:r>
              <a:rPr lang="en-US" sz="1091" b="1" dirty="0">
                <a:solidFill>
                  <a:schemeClr val="bg1"/>
                </a:solidFill>
              </a:rPr>
              <a:t>ABOUT AL JENSEN</a:t>
            </a:r>
          </a:p>
          <a:p>
            <a:r>
              <a:rPr lang="en-US" sz="818" i="1" dirty="0">
                <a:solidFill>
                  <a:schemeClr val="bg1"/>
                </a:solidFill>
                <a:latin typeface="Arial" panose="020B0604020202020204" pitchFamily="34" charset="0"/>
                <a:cs typeface="Arial" panose="020B0604020202020204" pitchFamily="34" charset="0"/>
              </a:rPr>
              <a:t>Al Jensen is an executive speaking coach who works with entrepreneurs, authors, speakers and coaches to help them connect with and impact audiences from the platform, moving listeners to action.</a:t>
            </a:r>
          </a:p>
          <a:p>
            <a:r>
              <a:rPr lang="en-US" sz="205" i="1" dirty="0">
                <a:solidFill>
                  <a:schemeClr val="bg1"/>
                </a:solidFill>
                <a:latin typeface="Arial" panose="020B0604020202020204" pitchFamily="34" charset="0"/>
                <a:cs typeface="Arial" panose="020B0604020202020204" pitchFamily="34" charset="0"/>
              </a:rPr>
              <a:t> </a:t>
            </a:r>
            <a:endParaRPr lang="en-US" sz="100" dirty="0">
              <a:solidFill>
                <a:schemeClr val="bg1"/>
              </a:solidFill>
              <a:latin typeface="Arial" panose="020B0604020202020204" pitchFamily="34" charset="0"/>
              <a:cs typeface="Arial" panose="020B0604020202020204" pitchFamily="34" charset="0"/>
            </a:endParaRPr>
          </a:p>
          <a:p>
            <a:r>
              <a:rPr lang="en-US" sz="818" i="1" dirty="0">
                <a:solidFill>
                  <a:schemeClr val="bg1"/>
                </a:solidFill>
                <a:latin typeface="Arial" panose="020B0604020202020204" pitchFamily="34" charset="0"/>
                <a:cs typeface="Arial" panose="020B0604020202020204" pitchFamily="34" charset="0"/>
              </a:rPr>
              <a:t>Al believes that everyone has a message that can impact the world and he's dedicated to helping committed speakers learn how to move audiences to take action.</a:t>
            </a:r>
          </a:p>
          <a:p>
            <a:endParaRPr lang="en-US" sz="100" dirty="0">
              <a:solidFill>
                <a:schemeClr val="bg1"/>
              </a:solidFill>
              <a:latin typeface="Arial" panose="020B0604020202020204" pitchFamily="34" charset="0"/>
              <a:cs typeface="Arial" panose="020B0604020202020204" pitchFamily="34" charset="0"/>
            </a:endParaRPr>
          </a:p>
          <a:p>
            <a:r>
              <a:rPr lang="en-US" sz="818" i="1" dirty="0">
                <a:solidFill>
                  <a:schemeClr val="bg1"/>
                </a:solidFill>
                <a:latin typeface="Arial" panose="020B0604020202020204" pitchFamily="34" charset="0"/>
                <a:cs typeface="Arial" panose="020B0604020202020204" pitchFamily="34" charset="0"/>
              </a:rPr>
              <a:t>Al has coached professional sports figures, CEO's, sales people, authors and aspiring speakers to success from the platform since 1992. </a:t>
            </a:r>
          </a:p>
          <a:p>
            <a:endParaRPr lang="en-US" sz="100" dirty="0">
              <a:solidFill>
                <a:schemeClr val="bg1"/>
              </a:solidFill>
              <a:latin typeface="Arial" panose="020B0604020202020204" pitchFamily="34" charset="0"/>
              <a:cs typeface="Arial" panose="020B0604020202020204" pitchFamily="34" charset="0"/>
            </a:endParaRPr>
          </a:p>
          <a:p>
            <a:r>
              <a:rPr lang="en-US" sz="818" i="1" dirty="0">
                <a:solidFill>
                  <a:schemeClr val="bg1"/>
                </a:solidFill>
                <a:latin typeface="Arial" panose="020B0604020202020204" pitchFamily="34" charset="0"/>
                <a:cs typeface="Arial" panose="020B0604020202020204" pitchFamily="34" charset="0"/>
              </a:rPr>
              <a:t>In addition to training and coaching speakers, Al has spoken to and entertained more than 6,000 audiences since 1974, from 4-H Clubs in Iowa to cruise ship showrooms around the world on the high seas.  </a:t>
            </a:r>
            <a:endParaRPr lang="en-US" sz="1091" dirty="0"/>
          </a:p>
        </p:txBody>
      </p:sp>
      <p:sp>
        <p:nvSpPr>
          <p:cNvPr id="2" name="Rectangular Callout 1"/>
          <p:cNvSpPr/>
          <p:nvPr/>
        </p:nvSpPr>
        <p:spPr>
          <a:xfrm>
            <a:off x="3598837" y="5486071"/>
            <a:ext cx="4976860" cy="468806"/>
          </a:xfrm>
          <a:prstGeom prst="wedgeRectCallout">
            <a:avLst>
              <a:gd name="adj1" fmla="val 21044"/>
              <a:gd name="adj2" fmla="val 4778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27" dirty="0">
                <a:solidFill>
                  <a:schemeClr val="tx1"/>
                </a:solidFill>
              </a:rPr>
              <a:t>”I love working with Al Jensen. A real pro!”</a:t>
            </a:r>
            <a:br>
              <a:rPr lang="en-US" sz="1227" dirty="0">
                <a:solidFill>
                  <a:schemeClr val="tx1"/>
                </a:solidFill>
              </a:rPr>
            </a:br>
            <a:r>
              <a:rPr lang="en-US" sz="1227" dirty="0">
                <a:solidFill>
                  <a:schemeClr val="tx1"/>
                </a:solidFill>
              </a:rPr>
              <a:t>~Toni Caruso, Owner, Caruso Signature Events, Oak Park, CA</a:t>
            </a:r>
          </a:p>
        </p:txBody>
      </p:sp>
      <p:sp>
        <p:nvSpPr>
          <p:cNvPr id="5" name="Rectangle: Rounded Corners 4"/>
          <p:cNvSpPr/>
          <p:nvPr/>
        </p:nvSpPr>
        <p:spPr>
          <a:xfrm>
            <a:off x="3516837" y="1772482"/>
            <a:ext cx="1373818" cy="36308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People crave stories. The likeability created by a good story has a bigger influence on the customer than any other factor. Studies show it does this by a factor of 3 to 1 for television commercials and 2 to 1 for ads.</a:t>
            </a:r>
          </a:p>
          <a:p>
            <a:endParaRPr lang="en-US" sz="750" dirty="0"/>
          </a:p>
          <a:p>
            <a:r>
              <a:rPr lang="en-US" sz="750" dirty="0"/>
              <a:t>People forget statistics and facts, but they don’t forget a good story.</a:t>
            </a:r>
          </a:p>
          <a:p>
            <a:endParaRPr lang="en-US" sz="750" dirty="0"/>
          </a:p>
          <a:p>
            <a:r>
              <a:rPr lang="en-US" sz="750" dirty="0"/>
              <a:t>This book will help you understand how to harness the power of storytelling to take your company to the next stage .</a:t>
            </a:r>
          </a:p>
          <a:p>
            <a:endParaRPr lang="en-US" sz="750" dirty="0"/>
          </a:p>
        </p:txBody>
      </p:sp>
      <p:pic>
        <p:nvPicPr>
          <p:cNvPr id="10" name="Picture 9">
            <a:extLst>
              <a:ext uri="{FF2B5EF4-FFF2-40B4-BE49-F238E27FC236}">
                <a16:creationId xmlns:a16="http://schemas.microsoft.com/office/drawing/2014/main" id="{059192BE-A68B-4797-9709-E79D39803FE3}"/>
              </a:ext>
            </a:extLst>
          </p:cNvPr>
          <p:cNvPicPr>
            <a:picLocks noChangeAspect="1"/>
          </p:cNvPicPr>
          <p:nvPr/>
        </p:nvPicPr>
        <p:blipFill>
          <a:blip r:embed="rId2"/>
          <a:stretch>
            <a:fillRect/>
          </a:stretch>
        </p:blipFill>
        <p:spPr>
          <a:xfrm>
            <a:off x="3717650" y="1913364"/>
            <a:ext cx="972191" cy="1258499"/>
          </a:xfrm>
          <a:prstGeom prst="rect">
            <a:avLst/>
          </a:prstGeom>
        </p:spPr>
      </p:pic>
      <p:pic>
        <p:nvPicPr>
          <p:cNvPr id="14" name="Picture 13">
            <a:extLst>
              <a:ext uri="{FF2B5EF4-FFF2-40B4-BE49-F238E27FC236}">
                <a16:creationId xmlns:a16="http://schemas.microsoft.com/office/drawing/2014/main" id="{93E22D1B-DF58-4C07-8124-4EB96D988DF9}"/>
              </a:ext>
            </a:extLst>
          </p:cNvPr>
          <p:cNvPicPr>
            <a:picLocks noChangeAspect="1"/>
          </p:cNvPicPr>
          <p:nvPr/>
        </p:nvPicPr>
        <p:blipFill>
          <a:blip r:embed="rId3"/>
          <a:stretch>
            <a:fillRect/>
          </a:stretch>
        </p:blipFill>
        <p:spPr>
          <a:xfrm>
            <a:off x="6720265" y="6086169"/>
            <a:ext cx="1764613" cy="807535"/>
          </a:xfrm>
          <a:prstGeom prst="rect">
            <a:avLst/>
          </a:prstGeom>
        </p:spPr>
      </p:pic>
      <p:pic>
        <p:nvPicPr>
          <p:cNvPr id="16" name="Picture 15">
            <a:extLst>
              <a:ext uri="{FF2B5EF4-FFF2-40B4-BE49-F238E27FC236}">
                <a16:creationId xmlns:a16="http://schemas.microsoft.com/office/drawing/2014/main" id="{AD504CB9-C61F-4744-98FF-CBA17E88A66F}"/>
              </a:ext>
            </a:extLst>
          </p:cNvPr>
          <p:cNvPicPr>
            <a:picLocks noChangeAspect="1"/>
          </p:cNvPicPr>
          <p:nvPr/>
        </p:nvPicPr>
        <p:blipFill>
          <a:blip r:embed="rId4"/>
          <a:stretch>
            <a:fillRect/>
          </a:stretch>
        </p:blipFill>
        <p:spPr>
          <a:xfrm>
            <a:off x="3906159" y="6400157"/>
            <a:ext cx="450607" cy="450607"/>
          </a:xfrm>
          <a:prstGeom prst="rect">
            <a:avLst/>
          </a:prstGeom>
        </p:spPr>
      </p:pic>
      <p:pic>
        <p:nvPicPr>
          <p:cNvPr id="19" name="Picture 18">
            <a:extLst>
              <a:ext uri="{FF2B5EF4-FFF2-40B4-BE49-F238E27FC236}">
                <a16:creationId xmlns:a16="http://schemas.microsoft.com/office/drawing/2014/main" id="{490FF267-7CB5-41C3-8F4F-C1EC68DA3C3C}"/>
              </a:ext>
            </a:extLst>
          </p:cNvPr>
          <p:cNvPicPr>
            <a:picLocks noChangeAspect="1"/>
          </p:cNvPicPr>
          <p:nvPr/>
        </p:nvPicPr>
        <p:blipFill>
          <a:blip r:embed="rId5"/>
          <a:stretch>
            <a:fillRect/>
          </a:stretch>
        </p:blipFill>
        <p:spPr>
          <a:xfrm>
            <a:off x="4581833" y="6417124"/>
            <a:ext cx="829760" cy="422033"/>
          </a:xfrm>
          <a:prstGeom prst="rect">
            <a:avLst/>
          </a:prstGeom>
        </p:spPr>
      </p:pic>
      <p:pic>
        <p:nvPicPr>
          <p:cNvPr id="23" name="Picture 22">
            <a:extLst>
              <a:ext uri="{FF2B5EF4-FFF2-40B4-BE49-F238E27FC236}">
                <a16:creationId xmlns:a16="http://schemas.microsoft.com/office/drawing/2014/main" id="{48C2E726-4CAD-4F7E-B00E-3DC57A91B987}"/>
              </a:ext>
            </a:extLst>
          </p:cNvPr>
          <p:cNvPicPr>
            <a:picLocks noChangeAspect="1"/>
          </p:cNvPicPr>
          <p:nvPr/>
        </p:nvPicPr>
        <p:blipFill>
          <a:blip r:embed="rId6"/>
          <a:stretch>
            <a:fillRect/>
          </a:stretch>
        </p:blipFill>
        <p:spPr>
          <a:xfrm>
            <a:off x="5636659" y="6400157"/>
            <a:ext cx="438559" cy="438559"/>
          </a:xfrm>
          <a:prstGeom prst="rect">
            <a:avLst/>
          </a:prstGeom>
        </p:spPr>
      </p:pic>
    </p:spTree>
    <p:extLst>
      <p:ext uri="{BB962C8B-B14F-4D97-AF65-F5344CB8AC3E}">
        <p14:creationId xmlns:p14="http://schemas.microsoft.com/office/powerpoint/2010/main" val="3919631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3446318" y="0"/>
            <a:ext cx="5299364" cy="6858000"/>
          </a:xfrm>
          <a:prstGeom prst="rect">
            <a:avLst/>
          </a:prstGeom>
          <a:gradFill flip="none" rotWithShape="1">
            <a:gsLst>
              <a:gs pos="68150">
                <a:schemeClr val="accent5"/>
              </a:gs>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3" name="Rectangle 32"/>
          <p:cNvSpPr/>
          <p:nvPr/>
        </p:nvSpPr>
        <p:spPr>
          <a:xfrm>
            <a:off x="3446318" y="1421531"/>
            <a:ext cx="5299364" cy="47867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2" name="Rectangle 31"/>
          <p:cNvSpPr/>
          <p:nvPr/>
        </p:nvSpPr>
        <p:spPr>
          <a:xfrm>
            <a:off x="3446318" y="972359"/>
            <a:ext cx="5299364" cy="61011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solidFill>
                <a:schemeClr val="accent3"/>
              </a:solidFill>
            </a:endParaRPr>
          </a:p>
        </p:txBody>
      </p:sp>
      <p:sp>
        <p:nvSpPr>
          <p:cNvPr id="69" name="Rectangle 68"/>
          <p:cNvSpPr/>
          <p:nvPr/>
        </p:nvSpPr>
        <p:spPr>
          <a:xfrm rot="557031">
            <a:off x="7141673" y="273908"/>
            <a:ext cx="1341477" cy="15281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u="sng"/>
          </a:p>
        </p:txBody>
      </p:sp>
      <p:sp>
        <p:nvSpPr>
          <p:cNvPr id="70" name="Rectangle 69"/>
          <p:cNvSpPr/>
          <p:nvPr/>
        </p:nvSpPr>
        <p:spPr>
          <a:xfrm rot="557031">
            <a:off x="7224700" y="376074"/>
            <a:ext cx="1193486" cy="121986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u="sng"/>
          </a:p>
        </p:txBody>
      </p:sp>
      <p:sp>
        <p:nvSpPr>
          <p:cNvPr id="74" name="Rounded Rectangle 73"/>
          <p:cNvSpPr/>
          <p:nvPr/>
        </p:nvSpPr>
        <p:spPr>
          <a:xfrm>
            <a:off x="3634449" y="2045270"/>
            <a:ext cx="4976860" cy="4254413"/>
          </a:xfrm>
          <a:prstGeom prst="roundRect">
            <a:avLst>
              <a:gd name="adj" fmla="val 732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4691" tIns="124691" rIns="124691" bIns="124691" rtlCol="0" anchor="t" anchorCtr="0"/>
          <a:lstStyle/>
          <a:p>
            <a:pPr algn="ctr"/>
            <a:r>
              <a:rPr lang="en-US" sz="1636" b="1" i="1" dirty="0">
                <a:solidFill>
                  <a:srgbClr val="000000"/>
                </a:solidFill>
              </a:rPr>
              <a:t>Elevating Speakers, Executives &amp; Marketers Communications &amp; Confidence to the Next Stage!</a:t>
            </a:r>
            <a:r>
              <a:rPr lang="en-US" sz="1227" b="1" i="1" dirty="0">
                <a:solidFill>
                  <a:srgbClr val="000000"/>
                </a:solidFill>
              </a:rPr>
              <a:t> </a:t>
            </a:r>
          </a:p>
          <a:p>
            <a:endParaRPr lang="en-US" sz="955" dirty="0">
              <a:solidFill>
                <a:srgbClr val="000000"/>
              </a:solidFill>
            </a:endParaRPr>
          </a:p>
          <a:p>
            <a:pPr marL="194824" indent="-194824">
              <a:buFont typeface="Wingdings" panose="05000000000000000000" pitchFamily="2" charset="2"/>
              <a:buChar char="v"/>
            </a:pPr>
            <a:r>
              <a:rPr lang="en-US" sz="1091" b="1" i="1" dirty="0">
                <a:solidFill>
                  <a:schemeClr val="tx2"/>
                </a:solidFill>
                <a:latin typeface="Arial" panose="020B0604020202020204" pitchFamily="34" charset="0"/>
                <a:cs typeface="Arial" panose="020B0604020202020204" pitchFamily="34" charset="0"/>
              </a:rPr>
              <a:t>Your Story is Your Unique Selling Proposition</a:t>
            </a:r>
            <a:endParaRPr lang="en-US" sz="1091" b="1" dirty="0">
              <a:solidFill>
                <a:srgbClr val="000000"/>
              </a:solidFill>
              <a:latin typeface="Arial" panose="020B0604020202020204" pitchFamily="34" charset="0"/>
              <a:cs typeface="Arial" panose="020B0604020202020204" pitchFamily="34" charset="0"/>
            </a:endParaRPr>
          </a:p>
          <a:p>
            <a:r>
              <a:rPr lang="en-US" sz="818" dirty="0">
                <a:solidFill>
                  <a:srgbClr val="000000"/>
                </a:solidFill>
                <a:latin typeface="Arial" panose="020B0604020202020204" pitchFamily="34" charset="0"/>
                <a:cs typeface="Arial" panose="020B0604020202020204" pitchFamily="34" charset="0"/>
              </a:rPr>
              <a:t>Master Marketer, Seth Godin says “It’s not about the products or services you sell, it’s about the stories you tell”. As executives, marketers or speakers, we are all working to move our audiences to our way of thinking. No longer do we accomplish that with facts, figures or details. We do it through story. Al Jensen is a master storyteller and helps the audience understand how they can utilize the power of story to move their audiences to action in the new marketplace. Available as a Keynote (60 minutes) or breakout (45-90 minutes) or workshop (2-4 hours) </a:t>
            </a:r>
          </a:p>
          <a:p>
            <a:endParaRPr lang="en-US" sz="818" dirty="0">
              <a:solidFill>
                <a:srgbClr val="000000"/>
              </a:solidFill>
              <a:latin typeface="Arial" panose="020B0604020202020204" pitchFamily="34" charset="0"/>
              <a:cs typeface="Arial" panose="020B0604020202020204" pitchFamily="34" charset="0"/>
            </a:endParaRPr>
          </a:p>
          <a:p>
            <a:pPr marL="194824" indent="-194824">
              <a:buFont typeface="Wingdings" panose="05000000000000000000" pitchFamily="2" charset="2"/>
              <a:buChar char="v"/>
            </a:pPr>
            <a:r>
              <a:rPr lang="en-US" sz="1091" b="1" i="1" dirty="0">
                <a:solidFill>
                  <a:schemeClr val="tx2"/>
                </a:solidFill>
                <a:latin typeface="Arial" panose="020B0604020202020204" pitchFamily="34" charset="0"/>
                <a:cs typeface="Arial" panose="020B0604020202020204" pitchFamily="34" charset="0"/>
              </a:rPr>
              <a:t>The Actions We Take</a:t>
            </a:r>
          </a:p>
          <a:p>
            <a:r>
              <a:rPr lang="en-US" sz="818" dirty="0">
                <a:solidFill>
                  <a:srgbClr val="000000"/>
                </a:solidFill>
                <a:latin typeface="Arial" panose="020B0604020202020204" pitchFamily="34" charset="0"/>
                <a:cs typeface="Arial" panose="020B0604020202020204" pitchFamily="34" charset="0"/>
              </a:rPr>
              <a:t>Audiences walk away with an understanding of the importance of the importance of the thoughts that we think, the words that we speak, the decisions we make all have an impact on the success and happiness in our lives. Ultimately, however, the actions we take are the primary driving force behind virtually every aspect of success in our life. Learn how to harness the power of action to create the results you crave in your life in “The Actions We Take”. Available as a Keynote (60 minutes), Breakout (45-90 minutes) or Workshop (2-4 hours)</a:t>
            </a:r>
          </a:p>
          <a:p>
            <a:endParaRPr lang="en-US" sz="818" b="1" i="1" dirty="0">
              <a:solidFill>
                <a:schemeClr val="tx2"/>
              </a:solidFill>
              <a:latin typeface="Arial" panose="020B0604020202020204" pitchFamily="34" charset="0"/>
              <a:cs typeface="Arial" panose="020B0604020202020204" pitchFamily="34" charset="0"/>
            </a:endParaRPr>
          </a:p>
          <a:p>
            <a:pPr marL="194824" indent="-194824">
              <a:buFont typeface="Wingdings" panose="05000000000000000000" pitchFamily="2" charset="2"/>
              <a:buChar char="v"/>
            </a:pPr>
            <a:r>
              <a:rPr lang="en-US" sz="1091" b="1" i="1" dirty="0">
                <a:solidFill>
                  <a:schemeClr val="tx2"/>
                </a:solidFill>
                <a:latin typeface="Arial" panose="020B0604020202020204" pitchFamily="34" charset="0"/>
                <a:cs typeface="Arial" panose="020B0604020202020204" pitchFamily="34" charset="0"/>
              </a:rPr>
              <a:t>On Stage in Vegas – Lessons You Can Learn From a Vegas Comedy Magician</a:t>
            </a:r>
          </a:p>
          <a:p>
            <a:r>
              <a:rPr lang="en-US" sz="818" dirty="0">
                <a:solidFill>
                  <a:schemeClr val="tx1"/>
                </a:solidFill>
                <a:latin typeface="Arial" panose="020B0604020202020204" pitchFamily="34" charset="0"/>
                <a:cs typeface="Arial" panose="020B0604020202020204" pitchFamily="34" charset="0"/>
              </a:rPr>
              <a:t>If there’s one thing you can be sure of when seeing a comedy magic show in Las Vegas, it’s you’ll leave holding your side from laughing for the entire hour and asking yourself “how did he do that”? You will have been transformed from your worries and entertained for a full hour and thoroughly enjoyed yourself in the meantime. The seemingly simple laughs and illusions require a great deal of psychology, rehearsal and confidence. You’ll be amazed at the business and life lessons you can learn from this master of comedy and magic. Available as a workshop only (2-4 hours). Audience members walk away with 3 comedy formulas and 3 simple magic trick methods!</a:t>
            </a:r>
          </a:p>
          <a:p>
            <a:endParaRPr lang="en-US" sz="1091" dirty="0">
              <a:solidFill>
                <a:srgbClr val="000000"/>
              </a:solidFill>
            </a:endParaRPr>
          </a:p>
          <a:p>
            <a:endParaRPr lang="en-US" sz="1227" dirty="0">
              <a:solidFill>
                <a:srgbClr val="000000"/>
              </a:solidFill>
            </a:endParaRPr>
          </a:p>
        </p:txBody>
      </p:sp>
      <p:sp>
        <p:nvSpPr>
          <p:cNvPr id="24" name="TextBox 23"/>
          <p:cNvSpPr txBox="1"/>
          <p:nvPr/>
        </p:nvSpPr>
        <p:spPr>
          <a:xfrm>
            <a:off x="3669908" y="177780"/>
            <a:ext cx="3442883" cy="742832"/>
          </a:xfrm>
          <a:prstGeom prst="rect">
            <a:avLst/>
          </a:prstGeom>
          <a:noFill/>
        </p:spPr>
        <p:txBody>
          <a:bodyPr wrap="square" rtlCol="0">
            <a:spAutoFit/>
          </a:bodyPr>
          <a:lstStyle/>
          <a:p>
            <a:r>
              <a:rPr lang="en-US" sz="3000" dirty="0"/>
              <a:t>Al Jensen</a:t>
            </a:r>
          </a:p>
          <a:p>
            <a:r>
              <a:rPr lang="en-US" sz="1227" spc="273" dirty="0"/>
              <a:t>SPEAKER </a:t>
            </a:r>
            <a:r>
              <a:rPr lang="en-US" sz="1227" spc="273" dirty="0">
                <a:latin typeface="Wingdings"/>
                <a:ea typeface="Wingdings"/>
                <a:cs typeface="Wingdings"/>
                <a:sym typeface="Wingdings"/>
              </a:rPr>
              <a:t></a:t>
            </a:r>
            <a:r>
              <a:rPr lang="en-US" sz="1227" spc="273" dirty="0">
                <a:sym typeface="Wingdings"/>
              </a:rPr>
              <a:t> AUTHOR</a:t>
            </a:r>
            <a:r>
              <a:rPr lang="en-US" sz="1227" spc="273" dirty="0"/>
              <a:t> </a:t>
            </a:r>
            <a:r>
              <a:rPr lang="en-US" sz="1227" spc="273" dirty="0">
                <a:latin typeface="Wingdings"/>
                <a:ea typeface="Wingdings"/>
                <a:cs typeface="Wingdings"/>
                <a:sym typeface="Wingdings"/>
              </a:rPr>
              <a:t></a:t>
            </a:r>
            <a:r>
              <a:rPr lang="en-US" sz="1227" spc="273" dirty="0">
                <a:sym typeface="Wingdings"/>
              </a:rPr>
              <a:t> COACH</a:t>
            </a:r>
          </a:p>
        </p:txBody>
      </p:sp>
      <p:pic>
        <p:nvPicPr>
          <p:cNvPr id="25" name="Picture 24" descr="face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840" y="1203347"/>
            <a:ext cx="337437" cy="337437"/>
          </a:xfrm>
          <a:prstGeom prst="rect">
            <a:avLst/>
          </a:prstGeom>
        </p:spPr>
      </p:pic>
      <p:pic>
        <p:nvPicPr>
          <p:cNvPr id="26" name="Picture 25"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010" y="1211173"/>
            <a:ext cx="331259" cy="331259"/>
          </a:xfrm>
          <a:prstGeom prst="rect">
            <a:avLst/>
          </a:prstGeom>
        </p:spPr>
      </p:pic>
      <p:sp>
        <p:nvSpPr>
          <p:cNvPr id="28" name="TextBox 27"/>
          <p:cNvSpPr txBox="1"/>
          <p:nvPr/>
        </p:nvSpPr>
        <p:spPr>
          <a:xfrm>
            <a:off x="3705792" y="994752"/>
            <a:ext cx="4137607" cy="239296"/>
          </a:xfrm>
          <a:prstGeom prst="rect">
            <a:avLst/>
          </a:prstGeom>
          <a:noFill/>
        </p:spPr>
        <p:txBody>
          <a:bodyPr wrap="square" rtlCol="0">
            <a:spAutoFit/>
          </a:bodyPr>
          <a:lstStyle/>
          <a:p>
            <a:pPr>
              <a:spcBef>
                <a:spcPts val="545"/>
              </a:spcBef>
            </a:pPr>
            <a:r>
              <a:rPr lang="en-US" sz="955" dirty="0">
                <a:solidFill>
                  <a:schemeClr val="bg1"/>
                </a:solidFill>
              </a:rPr>
              <a:t>Connect With Al Jensen on Social Media:</a:t>
            </a:r>
          </a:p>
        </p:txBody>
      </p:sp>
      <p:sp>
        <p:nvSpPr>
          <p:cNvPr id="29" name="TextBox 28"/>
          <p:cNvSpPr txBox="1"/>
          <p:nvPr/>
        </p:nvSpPr>
        <p:spPr>
          <a:xfrm>
            <a:off x="4015741" y="1243160"/>
            <a:ext cx="1353943" cy="323165"/>
          </a:xfrm>
          <a:prstGeom prst="rect">
            <a:avLst/>
          </a:prstGeom>
          <a:noFill/>
        </p:spPr>
        <p:txBody>
          <a:bodyPr wrap="square" rtlCol="0">
            <a:spAutoFit/>
          </a:bodyPr>
          <a:lstStyle/>
          <a:p>
            <a:pPr>
              <a:spcBef>
                <a:spcPts val="545"/>
              </a:spcBef>
            </a:pPr>
            <a:r>
              <a:rPr lang="en-US" sz="750" dirty="0">
                <a:solidFill>
                  <a:schemeClr val="bg1"/>
                </a:solidFill>
              </a:rPr>
              <a:t>Facebook.com/darrell.jensen.9</a:t>
            </a:r>
          </a:p>
        </p:txBody>
      </p:sp>
      <p:sp>
        <p:nvSpPr>
          <p:cNvPr id="30" name="TextBox 29"/>
          <p:cNvSpPr txBox="1"/>
          <p:nvPr/>
        </p:nvSpPr>
        <p:spPr>
          <a:xfrm>
            <a:off x="5710269" y="1243798"/>
            <a:ext cx="1232480" cy="207749"/>
          </a:xfrm>
          <a:prstGeom prst="rect">
            <a:avLst/>
          </a:prstGeom>
          <a:noFill/>
        </p:spPr>
        <p:txBody>
          <a:bodyPr wrap="square" rtlCol="0">
            <a:spAutoFit/>
          </a:bodyPr>
          <a:lstStyle/>
          <a:p>
            <a:pPr>
              <a:spcBef>
                <a:spcPts val="545"/>
              </a:spcBef>
            </a:pPr>
            <a:r>
              <a:rPr lang="en-US" sz="750" dirty="0">
                <a:solidFill>
                  <a:schemeClr val="bg1"/>
                </a:solidFill>
              </a:rPr>
              <a:t>Twitter.com/</a:t>
            </a:r>
            <a:r>
              <a:rPr lang="en-US" sz="750" dirty="0" err="1">
                <a:solidFill>
                  <a:schemeClr val="bg1"/>
                </a:solidFill>
              </a:rPr>
              <a:t>AlJensen</a:t>
            </a:r>
            <a:endParaRPr lang="en-US" sz="750" dirty="0">
              <a:solidFill>
                <a:schemeClr val="bg1"/>
              </a:solidFill>
            </a:endParaRPr>
          </a:p>
        </p:txBody>
      </p:sp>
      <p:sp>
        <p:nvSpPr>
          <p:cNvPr id="34" name="TextBox 33"/>
          <p:cNvSpPr txBox="1"/>
          <p:nvPr/>
        </p:nvSpPr>
        <p:spPr>
          <a:xfrm>
            <a:off x="3718840" y="1640482"/>
            <a:ext cx="3442883" cy="218201"/>
          </a:xfrm>
          <a:prstGeom prst="rect">
            <a:avLst/>
          </a:prstGeom>
          <a:noFill/>
        </p:spPr>
        <p:txBody>
          <a:bodyPr wrap="square" rtlCol="0">
            <a:spAutoFit/>
          </a:bodyPr>
          <a:lstStyle/>
          <a:p>
            <a:pPr>
              <a:spcBef>
                <a:spcPts val="545"/>
              </a:spcBef>
            </a:pPr>
            <a:r>
              <a:rPr lang="en-US" sz="818">
                <a:solidFill>
                  <a:schemeClr val="bg1"/>
                </a:solidFill>
              </a:rPr>
              <a:t>Contact Al </a:t>
            </a:r>
            <a:r>
              <a:rPr lang="en-US" sz="818" dirty="0">
                <a:solidFill>
                  <a:schemeClr val="bg1"/>
                </a:solidFill>
              </a:rPr>
              <a:t>at: 702-883-1980          www.AlJensen.com</a:t>
            </a:r>
          </a:p>
        </p:txBody>
      </p:sp>
      <p:sp>
        <p:nvSpPr>
          <p:cNvPr id="3" name="TextBox 2"/>
          <p:cNvSpPr txBox="1"/>
          <p:nvPr/>
        </p:nvSpPr>
        <p:spPr>
          <a:xfrm>
            <a:off x="3682984" y="6429969"/>
            <a:ext cx="4878785" cy="386131"/>
          </a:xfrm>
          <a:prstGeom prst="rect">
            <a:avLst/>
          </a:prstGeom>
          <a:noFill/>
        </p:spPr>
        <p:txBody>
          <a:bodyPr wrap="square" rtlCol="0">
            <a:spAutoFit/>
          </a:bodyPr>
          <a:lstStyle/>
          <a:p>
            <a:pPr algn="ctr"/>
            <a:r>
              <a:rPr lang="en-US" sz="1909" dirty="0">
                <a:solidFill>
                  <a:schemeClr val="bg1"/>
                </a:solidFill>
              </a:rPr>
              <a:t>CALL AL JENSEN TODAY AT: 702-883-1980</a:t>
            </a:r>
          </a:p>
        </p:txBody>
      </p:sp>
      <p:pic>
        <p:nvPicPr>
          <p:cNvPr id="5" name="Picture 4">
            <a:extLst>
              <a:ext uri="{FF2B5EF4-FFF2-40B4-BE49-F238E27FC236}">
                <a16:creationId xmlns:a16="http://schemas.microsoft.com/office/drawing/2014/main" id="{81B4E2A4-BCC8-472C-B0DB-A943DD54CFD6}"/>
              </a:ext>
            </a:extLst>
          </p:cNvPr>
          <p:cNvPicPr>
            <a:picLocks noChangeAspect="1"/>
          </p:cNvPicPr>
          <p:nvPr/>
        </p:nvPicPr>
        <p:blipFill>
          <a:blip r:embed="rId4"/>
          <a:stretch>
            <a:fillRect/>
          </a:stretch>
        </p:blipFill>
        <p:spPr>
          <a:xfrm rot="604634">
            <a:off x="7225668" y="354216"/>
            <a:ext cx="1219153" cy="1219153"/>
          </a:xfrm>
          <a:prstGeom prst="rect">
            <a:avLst/>
          </a:prstGeom>
        </p:spPr>
      </p:pic>
    </p:spTree>
    <p:extLst>
      <p:ext uri="{BB962C8B-B14F-4D97-AF65-F5344CB8AC3E}">
        <p14:creationId xmlns:p14="http://schemas.microsoft.com/office/powerpoint/2010/main" val="2633634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3446318" y="225345"/>
            <a:ext cx="5299364" cy="6858000"/>
          </a:xfrm>
          <a:prstGeom prst="rect">
            <a:avLst/>
          </a:prstGeom>
          <a:gradFill flip="none" rotWithShape="1">
            <a:gsLst>
              <a:gs pos="0">
                <a:schemeClr val="accent5"/>
              </a:gs>
              <a:gs pos="35000">
                <a:schemeClr val="accent1">
                  <a:lumMod val="0"/>
                  <a:lumOff val="100000"/>
                </a:schemeClr>
              </a:gs>
              <a:gs pos="100000">
                <a:schemeClr val="accent1">
                  <a:lumMod val="100000"/>
                </a:schemeClr>
              </a:gs>
            </a:gsLst>
            <a:path path="circle">
              <a:fillToRect l="50000" t="-80000" r="50000" b="18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3" name="Rectangle 32"/>
          <p:cNvSpPr/>
          <p:nvPr/>
        </p:nvSpPr>
        <p:spPr>
          <a:xfrm>
            <a:off x="3446318" y="368064"/>
            <a:ext cx="5299364" cy="357144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dirty="0"/>
          </a:p>
        </p:txBody>
      </p:sp>
      <p:sp>
        <p:nvSpPr>
          <p:cNvPr id="32" name="Rectangle 31"/>
          <p:cNvSpPr/>
          <p:nvPr/>
        </p:nvSpPr>
        <p:spPr>
          <a:xfrm>
            <a:off x="3446318" y="-9603"/>
            <a:ext cx="5299364" cy="42120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solidFill>
                <a:schemeClr val="accent3"/>
              </a:solidFill>
            </a:endParaRPr>
          </a:p>
        </p:txBody>
      </p:sp>
      <p:sp>
        <p:nvSpPr>
          <p:cNvPr id="39" name="Rounded Rectangle 38"/>
          <p:cNvSpPr/>
          <p:nvPr/>
        </p:nvSpPr>
        <p:spPr>
          <a:xfrm>
            <a:off x="5001032" y="1782637"/>
            <a:ext cx="3654147" cy="3385245"/>
          </a:xfrm>
          <a:prstGeom prst="roundRect">
            <a:avLst>
              <a:gd name="adj" fmla="val 732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4691" tIns="124691" rIns="124691" bIns="124691" rtlCol="0" anchor="t" anchorCtr="0"/>
          <a:lstStyle/>
          <a:p>
            <a:r>
              <a:rPr lang="en-US" sz="818" b="1" dirty="0">
                <a:solidFill>
                  <a:schemeClr val="tx1"/>
                </a:solidFill>
              </a:rPr>
              <a:t>WHAT YOU NEED TO KNOW:</a:t>
            </a: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Speaking is the #1 fear, ahead of dying</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Individuals who communicate their thoughts effectively are 17 times more likely to be promoted into management positions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Effective communicators earn, on average more than $3.7 million more than ineffective communicators over their lifetime</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Effective storytellers are 16 times more likely to be promoted to the C-Suite ahead of others, regardless of educational experience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Effective storytellers will have 37 times the memory impact on an audience compared to a facts and figures presenter</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Storytelling is the #1 skill sought by employers (of those seeking sales, marketing and public relations personnel in a 2019 survey)</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Al Jensen has spoken to more than 6000 audiences since 1974</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Jensen has served as Dean of the Speakers Academy of the National Speakers Association in Las Vegas since 2012</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r>
              <a:rPr lang="en-US" sz="818" dirty="0">
                <a:solidFill>
                  <a:schemeClr val="tx1"/>
                </a:solidFill>
              </a:rPr>
              <a:t>Jensen is the author of more than a dozen books on speaking, storytelling, sales, marketing and business development </a:t>
            </a:r>
          </a:p>
          <a:p>
            <a:pPr marL="116895" indent="-116895">
              <a:buFont typeface="Arial" panose="020B0604020202020204" pitchFamily="34" charset="0"/>
              <a:buChar char="•"/>
            </a:pPr>
            <a:endParaRPr lang="en-US" sz="818" dirty="0">
              <a:solidFill>
                <a:schemeClr val="tx1"/>
              </a:solidFill>
            </a:endParaRPr>
          </a:p>
          <a:p>
            <a:pPr marL="116895" indent="-116895">
              <a:buFont typeface="Arial" panose="020B0604020202020204" pitchFamily="34" charset="0"/>
              <a:buChar char="•"/>
            </a:pPr>
            <a:endParaRPr lang="en-US" sz="818" dirty="0">
              <a:solidFill>
                <a:schemeClr val="tx1"/>
              </a:solidFill>
            </a:endParaRPr>
          </a:p>
          <a:p>
            <a:pPr algn="r"/>
            <a:endParaRPr lang="en-US" sz="818"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p:txBody>
      </p:sp>
      <p:sp>
        <p:nvSpPr>
          <p:cNvPr id="3" name="Rounded Rectangle 2"/>
          <p:cNvSpPr/>
          <p:nvPr/>
        </p:nvSpPr>
        <p:spPr>
          <a:xfrm>
            <a:off x="3491252" y="6224792"/>
            <a:ext cx="2922109" cy="707073"/>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38" name="TextBox 37"/>
          <p:cNvSpPr txBox="1"/>
          <p:nvPr/>
        </p:nvSpPr>
        <p:spPr>
          <a:xfrm>
            <a:off x="3446319" y="26228"/>
            <a:ext cx="5228140" cy="239296"/>
          </a:xfrm>
          <a:prstGeom prst="rect">
            <a:avLst/>
          </a:prstGeom>
          <a:noFill/>
        </p:spPr>
        <p:txBody>
          <a:bodyPr wrap="square" rtlCol="0">
            <a:spAutoFit/>
          </a:bodyPr>
          <a:lstStyle/>
          <a:p>
            <a:pPr>
              <a:spcBef>
                <a:spcPts val="545"/>
              </a:spcBef>
            </a:pPr>
            <a:r>
              <a:rPr lang="en-US" sz="955" i="1" dirty="0">
                <a:solidFill>
                  <a:schemeClr val="bg1"/>
                </a:solidFill>
              </a:rPr>
              <a:t>“The best presenter we’ve ever had!.”  ~ Judi </a:t>
            </a:r>
            <a:r>
              <a:rPr lang="en-US" sz="955" i="1" dirty="0" err="1">
                <a:solidFill>
                  <a:schemeClr val="bg1"/>
                </a:solidFill>
              </a:rPr>
              <a:t>Moreo</a:t>
            </a:r>
            <a:r>
              <a:rPr lang="en-US" sz="955" i="1" dirty="0">
                <a:solidFill>
                  <a:schemeClr val="bg1"/>
                </a:solidFill>
              </a:rPr>
              <a:t>, President National Speakers Assn. Las Vegas</a:t>
            </a:r>
            <a:endParaRPr lang="en-US" sz="955" dirty="0">
              <a:solidFill>
                <a:schemeClr val="bg1"/>
              </a:solidFill>
            </a:endParaRPr>
          </a:p>
        </p:txBody>
      </p:sp>
      <p:sp>
        <p:nvSpPr>
          <p:cNvPr id="12" name="TextBox 11"/>
          <p:cNvSpPr txBox="1"/>
          <p:nvPr/>
        </p:nvSpPr>
        <p:spPr>
          <a:xfrm>
            <a:off x="3516837" y="6190309"/>
            <a:ext cx="2913286" cy="239296"/>
          </a:xfrm>
          <a:prstGeom prst="rect">
            <a:avLst/>
          </a:prstGeom>
          <a:noFill/>
        </p:spPr>
        <p:txBody>
          <a:bodyPr wrap="square" rtlCol="0">
            <a:spAutoFit/>
          </a:bodyPr>
          <a:lstStyle/>
          <a:p>
            <a:pPr algn="ctr"/>
            <a:r>
              <a:rPr lang="en-US" sz="955" dirty="0">
                <a:solidFill>
                  <a:schemeClr val="bg1"/>
                </a:solidFill>
              </a:rPr>
              <a:t>Active Member of:</a:t>
            </a:r>
          </a:p>
        </p:txBody>
      </p:sp>
      <p:sp>
        <p:nvSpPr>
          <p:cNvPr id="13" name="TextBox 12"/>
          <p:cNvSpPr txBox="1"/>
          <p:nvPr/>
        </p:nvSpPr>
        <p:spPr>
          <a:xfrm>
            <a:off x="3500075" y="447435"/>
            <a:ext cx="5174384" cy="1329467"/>
          </a:xfrm>
          <a:prstGeom prst="rect">
            <a:avLst/>
          </a:prstGeom>
          <a:noFill/>
        </p:spPr>
        <p:txBody>
          <a:bodyPr wrap="square" rtlCol="0">
            <a:spAutoFit/>
          </a:bodyPr>
          <a:lstStyle/>
          <a:p>
            <a:r>
              <a:rPr lang="en-US" sz="1091" b="1" dirty="0">
                <a:solidFill>
                  <a:schemeClr val="bg1"/>
                </a:solidFill>
              </a:rPr>
              <a:t>ABOUT AL JENSEN</a:t>
            </a:r>
          </a:p>
          <a:p>
            <a:r>
              <a:rPr lang="en-US" sz="818" i="1" dirty="0">
                <a:solidFill>
                  <a:schemeClr val="bg1"/>
                </a:solidFill>
                <a:latin typeface="Arial" panose="020B0604020202020204" pitchFamily="34" charset="0"/>
                <a:cs typeface="Arial" panose="020B0604020202020204" pitchFamily="34" charset="0"/>
              </a:rPr>
              <a:t>Al Jensen is an executive speaking coach who works with entrepreneurs, authors, speakers and coaches to help them connect with and impact audiences from the platform, moving listeners to action.</a:t>
            </a:r>
          </a:p>
          <a:p>
            <a:r>
              <a:rPr lang="en-US" sz="205" i="1" dirty="0">
                <a:solidFill>
                  <a:schemeClr val="bg1"/>
                </a:solidFill>
                <a:latin typeface="Arial" panose="020B0604020202020204" pitchFamily="34" charset="0"/>
                <a:cs typeface="Arial" panose="020B0604020202020204" pitchFamily="34" charset="0"/>
              </a:rPr>
              <a:t> </a:t>
            </a:r>
            <a:endParaRPr lang="en-US" sz="100" dirty="0">
              <a:solidFill>
                <a:schemeClr val="bg1"/>
              </a:solidFill>
              <a:latin typeface="Arial" panose="020B0604020202020204" pitchFamily="34" charset="0"/>
              <a:cs typeface="Arial" panose="020B0604020202020204" pitchFamily="34" charset="0"/>
            </a:endParaRPr>
          </a:p>
          <a:p>
            <a:r>
              <a:rPr lang="en-US" sz="818" i="1" dirty="0">
                <a:solidFill>
                  <a:schemeClr val="bg1"/>
                </a:solidFill>
                <a:latin typeface="Arial" panose="020B0604020202020204" pitchFamily="34" charset="0"/>
                <a:cs typeface="Arial" panose="020B0604020202020204" pitchFamily="34" charset="0"/>
              </a:rPr>
              <a:t>Al believes that everyone has a message that can impact the world and he's dedicated to helping committed speakers learn how to move audiences to take action.</a:t>
            </a:r>
          </a:p>
          <a:p>
            <a:endParaRPr lang="en-US" sz="100" dirty="0">
              <a:solidFill>
                <a:schemeClr val="bg1"/>
              </a:solidFill>
              <a:latin typeface="Arial" panose="020B0604020202020204" pitchFamily="34" charset="0"/>
              <a:cs typeface="Arial" panose="020B0604020202020204" pitchFamily="34" charset="0"/>
            </a:endParaRPr>
          </a:p>
          <a:p>
            <a:r>
              <a:rPr lang="en-US" sz="818" i="1" dirty="0">
                <a:solidFill>
                  <a:schemeClr val="bg1"/>
                </a:solidFill>
                <a:latin typeface="Arial" panose="020B0604020202020204" pitchFamily="34" charset="0"/>
                <a:cs typeface="Arial" panose="020B0604020202020204" pitchFamily="34" charset="0"/>
              </a:rPr>
              <a:t>Al has coached professional sports figures, CEO's, sales people, authors and aspiring speakers to success from the platform since 1992. </a:t>
            </a:r>
          </a:p>
          <a:p>
            <a:endParaRPr lang="en-US" sz="100" dirty="0">
              <a:solidFill>
                <a:schemeClr val="bg1"/>
              </a:solidFill>
              <a:latin typeface="Arial" panose="020B0604020202020204" pitchFamily="34" charset="0"/>
              <a:cs typeface="Arial" panose="020B0604020202020204" pitchFamily="34" charset="0"/>
            </a:endParaRPr>
          </a:p>
          <a:p>
            <a:r>
              <a:rPr lang="en-US" sz="818" i="1" dirty="0">
                <a:solidFill>
                  <a:schemeClr val="bg1"/>
                </a:solidFill>
                <a:latin typeface="Arial" panose="020B0604020202020204" pitchFamily="34" charset="0"/>
                <a:cs typeface="Arial" panose="020B0604020202020204" pitchFamily="34" charset="0"/>
              </a:rPr>
              <a:t>In addition to training and coaching speakers, Al has spoken to and entertained more than 6,000 audiences since 1974, from 4-H Clubs in Iowa to cruise ship showrooms around the world on the high seas.  </a:t>
            </a:r>
            <a:endParaRPr lang="en-US" sz="1091" dirty="0"/>
          </a:p>
        </p:txBody>
      </p:sp>
      <p:sp>
        <p:nvSpPr>
          <p:cNvPr id="2" name="Rectangular Callout 1"/>
          <p:cNvSpPr/>
          <p:nvPr/>
        </p:nvSpPr>
        <p:spPr>
          <a:xfrm>
            <a:off x="3598837" y="5486071"/>
            <a:ext cx="4976860" cy="468806"/>
          </a:xfrm>
          <a:prstGeom prst="wedgeRectCallout">
            <a:avLst>
              <a:gd name="adj1" fmla="val 21044"/>
              <a:gd name="adj2" fmla="val 4778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27" dirty="0">
                <a:solidFill>
                  <a:schemeClr val="tx1"/>
                </a:solidFill>
              </a:rPr>
              <a:t>”I love working with Al Jensen. A real pro!”</a:t>
            </a:r>
            <a:br>
              <a:rPr lang="en-US" sz="1227" dirty="0">
                <a:solidFill>
                  <a:schemeClr val="tx1"/>
                </a:solidFill>
              </a:rPr>
            </a:br>
            <a:r>
              <a:rPr lang="en-US" sz="1227" dirty="0">
                <a:solidFill>
                  <a:schemeClr val="tx1"/>
                </a:solidFill>
              </a:rPr>
              <a:t>~Toni Caruso, Owner, Caruso Signature Events, Oak Park, CA</a:t>
            </a:r>
          </a:p>
        </p:txBody>
      </p:sp>
      <p:sp>
        <p:nvSpPr>
          <p:cNvPr id="5" name="Rectangle: Rounded Corners 4"/>
          <p:cNvSpPr/>
          <p:nvPr/>
        </p:nvSpPr>
        <p:spPr>
          <a:xfrm>
            <a:off x="3516837" y="1772482"/>
            <a:ext cx="1373818" cy="36308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People crave stories. The likeability created by a good story has a bigger influence on the customer than any other factor. Studies show it does this by a factor of 3 to 1 for television commercials and 2 to 1 for ads.</a:t>
            </a:r>
          </a:p>
          <a:p>
            <a:endParaRPr lang="en-US" sz="750" dirty="0"/>
          </a:p>
          <a:p>
            <a:r>
              <a:rPr lang="en-US" sz="750" dirty="0"/>
              <a:t>People forget statistics and facts, but they don’t forget a good story.</a:t>
            </a:r>
          </a:p>
          <a:p>
            <a:endParaRPr lang="en-US" sz="750" dirty="0"/>
          </a:p>
          <a:p>
            <a:r>
              <a:rPr lang="en-US" sz="750" dirty="0"/>
              <a:t>This book will help you understand how to harness the power of storytelling to take your company to the next stage .</a:t>
            </a:r>
          </a:p>
          <a:p>
            <a:endParaRPr lang="en-US" sz="750" dirty="0"/>
          </a:p>
        </p:txBody>
      </p:sp>
      <p:pic>
        <p:nvPicPr>
          <p:cNvPr id="10" name="Picture 9">
            <a:extLst>
              <a:ext uri="{FF2B5EF4-FFF2-40B4-BE49-F238E27FC236}">
                <a16:creationId xmlns:a16="http://schemas.microsoft.com/office/drawing/2014/main" id="{059192BE-A68B-4797-9709-E79D39803FE3}"/>
              </a:ext>
            </a:extLst>
          </p:cNvPr>
          <p:cNvPicPr>
            <a:picLocks noChangeAspect="1"/>
          </p:cNvPicPr>
          <p:nvPr/>
        </p:nvPicPr>
        <p:blipFill>
          <a:blip r:embed="rId2"/>
          <a:stretch>
            <a:fillRect/>
          </a:stretch>
        </p:blipFill>
        <p:spPr>
          <a:xfrm>
            <a:off x="3732199" y="1862831"/>
            <a:ext cx="870620" cy="1127016"/>
          </a:xfrm>
          <a:prstGeom prst="rect">
            <a:avLst/>
          </a:prstGeom>
        </p:spPr>
      </p:pic>
      <p:pic>
        <p:nvPicPr>
          <p:cNvPr id="14" name="Picture 13">
            <a:extLst>
              <a:ext uri="{FF2B5EF4-FFF2-40B4-BE49-F238E27FC236}">
                <a16:creationId xmlns:a16="http://schemas.microsoft.com/office/drawing/2014/main" id="{93E22D1B-DF58-4C07-8124-4EB96D988DF9}"/>
              </a:ext>
            </a:extLst>
          </p:cNvPr>
          <p:cNvPicPr>
            <a:picLocks noChangeAspect="1"/>
          </p:cNvPicPr>
          <p:nvPr/>
        </p:nvPicPr>
        <p:blipFill>
          <a:blip r:embed="rId3"/>
          <a:stretch>
            <a:fillRect/>
          </a:stretch>
        </p:blipFill>
        <p:spPr>
          <a:xfrm>
            <a:off x="6720265" y="6086169"/>
            <a:ext cx="1764613" cy="807535"/>
          </a:xfrm>
          <a:prstGeom prst="rect">
            <a:avLst/>
          </a:prstGeom>
        </p:spPr>
      </p:pic>
      <p:pic>
        <p:nvPicPr>
          <p:cNvPr id="16" name="Picture 15">
            <a:extLst>
              <a:ext uri="{FF2B5EF4-FFF2-40B4-BE49-F238E27FC236}">
                <a16:creationId xmlns:a16="http://schemas.microsoft.com/office/drawing/2014/main" id="{AD504CB9-C61F-4744-98FF-CBA17E88A66F}"/>
              </a:ext>
            </a:extLst>
          </p:cNvPr>
          <p:cNvPicPr>
            <a:picLocks noChangeAspect="1"/>
          </p:cNvPicPr>
          <p:nvPr/>
        </p:nvPicPr>
        <p:blipFill>
          <a:blip r:embed="rId4"/>
          <a:stretch>
            <a:fillRect/>
          </a:stretch>
        </p:blipFill>
        <p:spPr>
          <a:xfrm>
            <a:off x="3906159" y="6400157"/>
            <a:ext cx="450607" cy="450607"/>
          </a:xfrm>
          <a:prstGeom prst="rect">
            <a:avLst/>
          </a:prstGeom>
        </p:spPr>
      </p:pic>
      <p:pic>
        <p:nvPicPr>
          <p:cNvPr id="19" name="Picture 18">
            <a:extLst>
              <a:ext uri="{FF2B5EF4-FFF2-40B4-BE49-F238E27FC236}">
                <a16:creationId xmlns:a16="http://schemas.microsoft.com/office/drawing/2014/main" id="{490FF267-7CB5-41C3-8F4F-C1EC68DA3C3C}"/>
              </a:ext>
            </a:extLst>
          </p:cNvPr>
          <p:cNvPicPr>
            <a:picLocks noChangeAspect="1"/>
          </p:cNvPicPr>
          <p:nvPr/>
        </p:nvPicPr>
        <p:blipFill>
          <a:blip r:embed="rId5"/>
          <a:stretch>
            <a:fillRect/>
          </a:stretch>
        </p:blipFill>
        <p:spPr>
          <a:xfrm>
            <a:off x="4581833" y="6417124"/>
            <a:ext cx="829760" cy="422033"/>
          </a:xfrm>
          <a:prstGeom prst="rect">
            <a:avLst/>
          </a:prstGeom>
        </p:spPr>
      </p:pic>
      <p:pic>
        <p:nvPicPr>
          <p:cNvPr id="23" name="Picture 22">
            <a:extLst>
              <a:ext uri="{FF2B5EF4-FFF2-40B4-BE49-F238E27FC236}">
                <a16:creationId xmlns:a16="http://schemas.microsoft.com/office/drawing/2014/main" id="{48C2E726-4CAD-4F7E-B00E-3DC57A91B987}"/>
              </a:ext>
            </a:extLst>
          </p:cNvPr>
          <p:cNvPicPr>
            <a:picLocks noChangeAspect="1"/>
          </p:cNvPicPr>
          <p:nvPr/>
        </p:nvPicPr>
        <p:blipFill>
          <a:blip r:embed="rId6"/>
          <a:stretch>
            <a:fillRect/>
          </a:stretch>
        </p:blipFill>
        <p:spPr>
          <a:xfrm>
            <a:off x="5636659" y="6400157"/>
            <a:ext cx="438559" cy="438559"/>
          </a:xfrm>
          <a:prstGeom prst="rect">
            <a:avLst/>
          </a:prstGeom>
        </p:spPr>
      </p:pic>
    </p:spTree>
    <p:extLst>
      <p:ext uri="{BB962C8B-B14F-4D97-AF65-F5344CB8AC3E}">
        <p14:creationId xmlns:p14="http://schemas.microsoft.com/office/powerpoint/2010/main" val="404057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D9022-72C0-4948-8F6F-5F7BF81ACD7E}"/>
              </a:ext>
            </a:extLst>
          </p:cNvPr>
          <p:cNvSpPr>
            <a:spLocks noGrp="1"/>
          </p:cNvSpPr>
          <p:nvPr>
            <p:ph idx="1"/>
          </p:nvPr>
        </p:nvSpPr>
        <p:spPr>
          <a:xfrm>
            <a:off x="251460" y="335280"/>
            <a:ext cx="10515600" cy="5917883"/>
          </a:xfrm>
        </p:spPr>
        <p:txBody>
          <a:bodyPr>
            <a:normAutofit fontScale="47500" lnSpcReduction="20000"/>
          </a:bodyPr>
          <a:lstStyle/>
          <a:p>
            <a:r>
              <a:rPr lang="en-US" sz="4200" b="1" dirty="0"/>
              <a:t>Resources to support your Speaker One Sheet Development</a:t>
            </a:r>
          </a:p>
          <a:p>
            <a:r>
              <a:rPr lang="en-US" u="sng" dirty="0">
                <a:hlinkClick r:id="rId2"/>
              </a:rPr>
              <a:t>https://speakerhub.com/blog/speaker-one-sheet-template</a:t>
            </a:r>
            <a:endParaRPr lang="en-US" dirty="0"/>
          </a:p>
          <a:p>
            <a:r>
              <a:rPr lang="en-US" b="1" dirty="0"/>
              <a:t> </a:t>
            </a:r>
            <a:endParaRPr lang="en-US" dirty="0"/>
          </a:p>
          <a:p>
            <a:r>
              <a:rPr lang="en-US" b="1" dirty="0"/>
              <a:t>Highly Recommended: </a:t>
            </a:r>
            <a:r>
              <a:rPr lang="en-US" dirty="0" err="1"/>
              <a:t>Kimb</a:t>
            </a:r>
            <a:r>
              <a:rPr lang="en-US" dirty="0"/>
              <a:t> Williams at Senjula.com  Professional designer</a:t>
            </a:r>
          </a:p>
          <a:p>
            <a:r>
              <a:rPr lang="en-US" u="sng" dirty="0">
                <a:hlinkClick r:id="rId3"/>
              </a:rPr>
              <a:t>http://senjula.com/Professional-Speakers-One-Sheets-and-Graphic-Design-Services.html</a:t>
            </a:r>
            <a:endParaRPr lang="en-US" dirty="0"/>
          </a:p>
          <a:p>
            <a:r>
              <a:rPr lang="en-US" dirty="0"/>
              <a:t>My regular rate is $400 USD, if you send me someone I will knock that down to $275 USD, Once they sign up I need a $100 USD deposit. Their balance of $175 will be due upon completion.</a:t>
            </a:r>
            <a:br>
              <a:rPr lang="en-US" dirty="0"/>
            </a:br>
            <a:br>
              <a:rPr lang="en-US" dirty="0"/>
            </a:br>
            <a:r>
              <a:rPr lang="en-US" dirty="0"/>
              <a:t>All payments are done through PayPal only. Also I do not start any work until they have paid the deposit.  </a:t>
            </a:r>
            <a:r>
              <a:rPr lang="en-US" dirty="0" err="1"/>
              <a:t>Kimb</a:t>
            </a:r>
            <a:r>
              <a:rPr lang="en-US" dirty="0"/>
              <a:t> Williams Here’s some random on-line resources I’ve got bookmarked in my computer you may find useful:</a:t>
            </a:r>
          </a:p>
          <a:p>
            <a:r>
              <a:rPr lang="en-US" u="sng" dirty="0">
                <a:hlinkClick r:id="rId4"/>
              </a:rPr>
              <a:t>http://happyselfpublisher.com/speaker-one-sheet/</a:t>
            </a:r>
            <a:endParaRPr lang="en-US" dirty="0"/>
          </a:p>
          <a:p>
            <a:r>
              <a:rPr lang="en-US" u="sng" dirty="0">
                <a:hlinkClick r:id="rId5"/>
              </a:rPr>
              <a:t>https://jeanniespiro.com/how-to-create-your-speaker-one-sheet/</a:t>
            </a:r>
            <a:endParaRPr lang="en-US" dirty="0"/>
          </a:p>
          <a:p>
            <a:r>
              <a:rPr lang="en-US" u="sng" dirty="0">
                <a:hlinkClick r:id="rId6"/>
              </a:rPr>
              <a:t>https://www.communicatoracademy.com/2019/07/22/create-an-impressive-speaker-one-sheet/</a:t>
            </a:r>
            <a:endParaRPr lang="en-US" dirty="0"/>
          </a:p>
          <a:p>
            <a:r>
              <a:rPr lang="en-US" dirty="0"/>
              <a:t>Here’s another template for you!    </a:t>
            </a:r>
            <a:r>
              <a:rPr lang="en-US" u="sng" dirty="0">
                <a:hlinkClick r:id="rId7"/>
              </a:rPr>
              <a:t>https://www.communicatoracademy.com/wp-content/uploads/2019/07/071519-CABLOG-SpeakerOneSheet.pdf</a:t>
            </a:r>
            <a:endParaRPr lang="en-US" dirty="0"/>
          </a:p>
          <a:p>
            <a:r>
              <a:rPr lang="en-US" dirty="0"/>
              <a:t> </a:t>
            </a:r>
          </a:p>
          <a:p>
            <a:r>
              <a:rPr lang="en-US" dirty="0"/>
              <a:t>If you’d like additional </a:t>
            </a:r>
            <a:r>
              <a:rPr lang="en-US" b="1" i="1" dirty="0"/>
              <a:t>Speaker One Sheet templates</a:t>
            </a:r>
            <a:r>
              <a:rPr lang="en-US" dirty="0"/>
              <a:t> featured in the workshop, Next Stage Communications will make them available to you at the super affordable price of $25 for the entire suite of various formats and colors to use at your discretion. This is a single license, not to be sold or shared with others.</a:t>
            </a:r>
          </a:p>
          <a:p>
            <a:r>
              <a:rPr lang="en-US" dirty="0"/>
              <a:t>If you’d like a </a:t>
            </a:r>
            <a:r>
              <a:rPr lang="en-US" b="1" dirty="0"/>
              <a:t>DWY</a:t>
            </a:r>
            <a:r>
              <a:rPr lang="en-US" dirty="0"/>
              <a:t> (</a:t>
            </a:r>
            <a:r>
              <a:rPr lang="en-US" b="1" dirty="0"/>
              <a:t>D</a:t>
            </a:r>
            <a:r>
              <a:rPr lang="en-US" dirty="0"/>
              <a:t>one </a:t>
            </a:r>
            <a:r>
              <a:rPr lang="en-US" b="1" dirty="0"/>
              <a:t>W</a:t>
            </a:r>
            <a:r>
              <a:rPr lang="en-US" dirty="0"/>
              <a:t>ith </a:t>
            </a:r>
            <a:r>
              <a:rPr lang="en-US" b="1" dirty="0"/>
              <a:t>Y</a:t>
            </a:r>
            <a:r>
              <a:rPr lang="en-US" dirty="0"/>
              <a:t>ou) </a:t>
            </a:r>
            <a:r>
              <a:rPr lang="en-US" b="1" dirty="0"/>
              <a:t>Speaker One Sheet package</a:t>
            </a:r>
            <a:r>
              <a:rPr lang="en-US" dirty="0"/>
              <a:t>, Next Stage Communications will offer you the opportunity to choose one template from the suite of templates </a:t>
            </a:r>
            <a:r>
              <a:rPr lang="en-US" b="1" dirty="0"/>
              <a:t>and</a:t>
            </a:r>
            <a:r>
              <a:rPr lang="en-US" dirty="0"/>
              <a:t> up to 60 minutes of one-on-one joint designing time to complete your speaker one sheet at a ridiculously low price of only $125. You’d need to have your head shot, bio and other information substantially ready prior to the design session to make the best use of your design session time.</a:t>
            </a:r>
          </a:p>
          <a:p>
            <a:r>
              <a:rPr lang="en-US" b="1" i="1" dirty="0"/>
              <a:t>Need a new Head Shot?</a:t>
            </a:r>
            <a:r>
              <a:rPr lang="en-US" dirty="0"/>
              <a:t> Michael Rogers, a local photographer has provided us with a link to schedule a session for an unbelievably priced head shot session at only $25. Sessions are limited and you must book through this link: </a:t>
            </a:r>
            <a:r>
              <a:rPr lang="en-US" u="sng" dirty="0">
                <a:hlinkClick r:id="rId8"/>
              </a:rPr>
              <a:t>https://theorymedia.clickfunnels.com/mwrphoto37134081</a:t>
            </a:r>
            <a:r>
              <a:rPr lang="en-US" dirty="0"/>
              <a:t>  Several Speakers Enrichment Academy members have taken advantage of his special offer so we can confidently recommend this as a super deal!</a:t>
            </a:r>
          </a:p>
          <a:p>
            <a:endParaRPr lang="en-US" dirty="0"/>
          </a:p>
        </p:txBody>
      </p:sp>
    </p:spTree>
    <p:extLst>
      <p:ext uri="{BB962C8B-B14F-4D97-AF65-F5344CB8AC3E}">
        <p14:creationId xmlns:p14="http://schemas.microsoft.com/office/powerpoint/2010/main" val="47291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6588-58A7-4D7B-8A30-43E90325469E}"/>
              </a:ext>
            </a:extLst>
          </p:cNvPr>
          <p:cNvSpPr>
            <a:spLocks noGrp="1"/>
          </p:cNvSpPr>
          <p:nvPr>
            <p:ph type="title"/>
          </p:nvPr>
        </p:nvSpPr>
        <p:spPr/>
        <p:txBody>
          <a:bodyPr>
            <a:normAutofit/>
          </a:bodyPr>
          <a:lstStyle/>
          <a:p>
            <a:pPr algn="ctr"/>
            <a:r>
              <a:rPr lang="en-US" sz="8800" dirty="0"/>
              <a:t>WELCOME!</a:t>
            </a:r>
          </a:p>
        </p:txBody>
      </p:sp>
      <p:sp>
        <p:nvSpPr>
          <p:cNvPr id="3" name="Content Placeholder 2">
            <a:extLst>
              <a:ext uri="{FF2B5EF4-FFF2-40B4-BE49-F238E27FC236}">
                <a16:creationId xmlns:a16="http://schemas.microsoft.com/office/drawing/2014/main" id="{BBC1B34A-29C5-4A0E-8D41-8D54427F2CBA}"/>
              </a:ext>
            </a:extLst>
          </p:cNvPr>
          <p:cNvSpPr>
            <a:spLocks noGrp="1"/>
          </p:cNvSpPr>
          <p:nvPr>
            <p:ph idx="1"/>
          </p:nvPr>
        </p:nvSpPr>
        <p:spPr/>
        <p:txBody>
          <a:bodyPr/>
          <a:lstStyle/>
          <a:p>
            <a:pPr marL="0" indent="0">
              <a:buNone/>
            </a:pPr>
            <a:r>
              <a:rPr lang="en-US" dirty="0"/>
              <a:t>Objectives</a:t>
            </a:r>
          </a:p>
        </p:txBody>
      </p:sp>
    </p:spTree>
    <p:extLst>
      <p:ext uri="{BB962C8B-B14F-4D97-AF65-F5344CB8AC3E}">
        <p14:creationId xmlns:p14="http://schemas.microsoft.com/office/powerpoint/2010/main" val="1471935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09EA-604E-4297-8BAA-D3817DAFF485}"/>
              </a:ext>
            </a:extLst>
          </p:cNvPr>
          <p:cNvSpPr>
            <a:spLocks noGrp="1"/>
          </p:cNvSpPr>
          <p:nvPr>
            <p:ph type="title"/>
          </p:nvPr>
        </p:nvSpPr>
        <p:spPr/>
        <p:txBody>
          <a:bodyPr>
            <a:normAutofit/>
          </a:bodyPr>
          <a:lstStyle/>
          <a:p>
            <a:pPr algn="ctr"/>
            <a:r>
              <a:rPr lang="en-US" sz="6600" dirty="0"/>
              <a:t>Thanks for joining us today!</a:t>
            </a:r>
          </a:p>
        </p:txBody>
      </p:sp>
    </p:spTree>
    <p:extLst>
      <p:ext uri="{BB962C8B-B14F-4D97-AF65-F5344CB8AC3E}">
        <p14:creationId xmlns:p14="http://schemas.microsoft.com/office/powerpoint/2010/main" val="277909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6588-58A7-4D7B-8A30-43E90325469E}"/>
              </a:ext>
            </a:extLst>
          </p:cNvPr>
          <p:cNvSpPr>
            <a:spLocks noGrp="1"/>
          </p:cNvSpPr>
          <p:nvPr>
            <p:ph type="title"/>
          </p:nvPr>
        </p:nvSpPr>
        <p:spPr/>
        <p:txBody>
          <a:bodyPr>
            <a:normAutofit/>
          </a:bodyPr>
          <a:lstStyle/>
          <a:p>
            <a:pPr algn="ctr"/>
            <a:r>
              <a:rPr lang="en-US" sz="8800" dirty="0"/>
              <a:t>WELCOME!</a:t>
            </a:r>
          </a:p>
        </p:txBody>
      </p:sp>
      <p:sp>
        <p:nvSpPr>
          <p:cNvPr id="3" name="Content Placeholder 2">
            <a:extLst>
              <a:ext uri="{FF2B5EF4-FFF2-40B4-BE49-F238E27FC236}">
                <a16:creationId xmlns:a16="http://schemas.microsoft.com/office/drawing/2014/main" id="{BBC1B34A-29C5-4A0E-8D41-8D54427F2CBA}"/>
              </a:ext>
            </a:extLst>
          </p:cNvPr>
          <p:cNvSpPr>
            <a:spLocks noGrp="1"/>
          </p:cNvSpPr>
          <p:nvPr>
            <p:ph idx="1"/>
          </p:nvPr>
        </p:nvSpPr>
        <p:spPr/>
        <p:txBody>
          <a:bodyPr/>
          <a:lstStyle/>
          <a:p>
            <a:pPr marL="0" indent="0">
              <a:buNone/>
            </a:pPr>
            <a:r>
              <a:rPr lang="en-US" dirty="0"/>
              <a:t>Objectives</a:t>
            </a:r>
          </a:p>
          <a:p>
            <a:r>
              <a:rPr lang="en-US" dirty="0"/>
              <a:t>Understand the importance and value of a speaker one-sheet</a:t>
            </a:r>
          </a:p>
        </p:txBody>
      </p:sp>
    </p:spTree>
    <p:extLst>
      <p:ext uri="{BB962C8B-B14F-4D97-AF65-F5344CB8AC3E}">
        <p14:creationId xmlns:p14="http://schemas.microsoft.com/office/powerpoint/2010/main" val="392276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6588-58A7-4D7B-8A30-43E90325469E}"/>
              </a:ext>
            </a:extLst>
          </p:cNvPr>
          <p:cNvSpPr>
            <a:spLocks noGrp="1"/>
          </p:cNvSpPr>
          <p:nvPr>
            <p:ph type="title"/>
          </p:nvPr>
        </p:nvSpPr>
        <p:spPr/>
        <p:txBody>
          <a:bodyPr>
            <a:normAutofit/>
          </a:bodyPr>
          <a:lstStyle/>
          <a:p>
            <a:pPr algn="ctr"/>
            <a:r>
              <a:rPr lang="en-US" sz="8800" dirty="0"/>
              <a:t>WELCOME!</a:t>
            </a:r>
          </a:p>
        </p:txBody>
      </p:sp>
      <p:sp>
        <p:nvSpPr>
          <p:cNvPr id="3" name="Content Placeholder 2">
            <a:extLst>
              <a:ext uri="{FF2B5EF4-FFF2-40B4-BE49-F238E27FC236}">
                <a16:creationId xmlns:a16="http://schemas.microsoft.com/office/drawing/2014/main" id="{BBC1B34A-29C5-4A0E-8D41-8D54427F2CBA}"/>
              </a:ext>
            </a:extLst>
          </p:cNvPr>
          <p:cNvSpPr>
            <a:spLocks noGrp="1"/>
          </p:cNvSpPr>
          <p:nvPr>
            <p:ph idx="1"/>
          </p:nvPr>
        </p:nvSpPr>
        <p:spPr/>
        <p:txBody>
          <a:bodyPr/>
          <a:lstStyle/>
          <a:p>
            <a:pPr marL="0" indent="0">
              <a:buNone/>
            </a:pPr>
            <a:r>
              <a:rPr lang="en-US" dirty="0"/>
              <a:t>Objectives</a:t>
            </a:r>
          </a:p>
          <a:p>
            <a:r>
              <a:rPr lang="en-US" dirty="0"/>
              <a:t>Understand the importance and value of a speaker one-sheet</a:t>
            </a:r>
          </a:p>
          <a:p>
            <a:r>
              <a:rPr lang="en-US" dirty="0"/>
              <a:t>Get a simple speaker one-sheet template for your use</a:t>
            </a:r>
          </a:p>
          <a:p>
            <a:endParaRPr lang="en-US" dirty="0"/>
          </a:p>
        </p:txBody>
      </p:sp>
    </p:spTree>
    <p:extLst>
      <p:ext uri="{BB962C8B-B14F-4D97-AF65-F5344CB8AC3E}">
        <p14:creationId xmlns:p14="http://schemas.microsoft.com/office/powerpoint/2010/main" val="423651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6588-58A7-4D7B-8A30-43E90325469E}"/>
              </a:ext>
            </a:extLst>
          </p:cNvPr>
          <p:cNvSpPr>
            <a:spLocks noGrp="1"/>
          </p:cNvSpPr>
          <p:nvPr>
            <p:ph type="title"/>
          </p:nvPr>
        </p:nvSpPr>
        <p:spPr/>
        <p:txBody>
          <a:bodyPr>
            <a:normAutofit/>
          </a:bodyPr>
          <a:lstStyle/>
          <a:p>
            <a:pPr algn="ctr"/>
            <a:r>
              <a:rPr lang="en-US" sz="8800" dirty="0"/>
              <a:t>WELCOME!</a:t>
            </a:r>
          </a:p>
        </p:txBody>
      </p:sp>
      <p:sp>
        <p:nvSpPr>
          <p:cNvPr id="3" name="Content Placeholder 2">
            <a:extLst>
              <a:ext uri="{FF2B5EF4-FFF2-40B4-BE49-F238E27FC236}">
                <a16:creationId xmlns:a16="http://schemas.microsoft.com/office/drawing/2014/main" id="{BBC1B34A-29C5-4A0E-8D41-8D54427F2CBA}"/>
              </a:ext>
            </a:extLst>
          </p:cNvPr>
          <p:cNvSpPr>
            <a:spLocks noGrp="1"/>
          </p:cNvSpPr>
          <p:nvPr>
            <p:ph idx="1"/>
          </p:nvPr>
        </p:nvSpPr>
        <p:spPr/>
        <p:txBody>
          <a:bodyPr/>
          <a:lstStyle/>
          <a:p>
            <a:pPr marL="0" indent="0">
              <a:buNone/>
            </a:pPr>
            <a:r>
              <a:rPr lang="en-US" dirty="0"/>
              <a:t>Objectives</a:t>
            </a:r>
          </a:p>
          <a:p>
            <a:r>
              <a:rPr lang="en-US" dirty="0"/>
              <a:t>Understand the importance and value of a speaker one-sheet</a:t>
            </a:r>
          </a:p>
          <a:p>
            <a:r>
              <a:rPr lang="en-US" dirty="0"/>
              <a:t>Get a simple speaker one-sheet template for your use</a:t>
            </a:r>
          </a:p>
          <a:p>
            <a:r>
              <a:rPr lang="en-US" dirty="0"/>
              <a:t>Understanding of what needs to be included on the one-sheet</a:t>
            </a:r>
          </a:p>
          <a:p>
            <a:endParaRPr lang="en-US" dirty="0"/>
          </a:p>
        </p:txBody>
      </p:sp>
    </p:spTree>
    <p:extLst>
      <p:ext uri="{BB962C8B-B14F-4D97-AF65-F5344CB8AC3E}">
        <p14:creationId xmlns:p14="http://schemas.microsoft.com/office/powerpoint/2010/main" val="345533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6588-58A7-4D7B-8A30-43E90325469E}"/>
              </a:ext>
            </a:extLst>
          </p:cNvPr>
          <p:cNvSpPr>
            <a:spLocks noGrp="1"/>
          </p:cNvSpPr>
          <p:nvPr>
            <p:ph type="title"/>
          </p:nvPr>
        </p:nvSpPr>
        <p:spPr/>
        <p:txBody>
          <a:bodyPr>
            <a:normAutofit/>
          </a:bodyPr>
          <a:lstStyle/>
          <a:p>
            <a:pPr algn="ctr"/>
            <a:r>
              <a:rPr lang="en-US" sz="8800" dirty="0"/>
              <a:t>WELCOME!</a:t>
            </a:r>
          </a:p>
        </p:txBody>
      </p:sp>
      <p:sp>
        <p:nvSpPr>
          <p:cNvPr id="3" name="Content Placeholder 2">
            <a:extLst>
              <a:ext uri="{FF2B5EF4-FFF2-40B4-BE49-F238E27FC236}">
                <a16:creationId xmlns:a16="http://schemas.microsoft.com/office/drawing/2014/main" id="{BBC1B34A-29C5-4A0E-8D41-8D54427F2CBA}"/>
              </a:ext>
            </a:extLst>
          </p:cNvPr>
          <p:cNvSpPr>
            <a:spLocks noGrp="1"/>
          </p:cNvSpPr>
          <p:nvPr>
            <p:ph idx="1"/>
          </p:nvPr>
        </p:nvSpPr>
        <p:spPr/>
        <p:txBody>
          <a:bodyPr/>
          <a:lstStyle/>
          <a:p>
            <a:pPr marL="0" indent="0">
              <a:buNone/>
            </a:pPr>
            <a:r>
              <a:rPr lang="en-US" dirty="0"/>
              <a:t>Objectives</a:t>
            </a:r>
          </a:p>
          <a:p>
            <a:r>
              <a:rPr lang="en-US" dirty="0"/>
              <a:t>Understand the importance and value of a speaker one-sheet</a:t>
            </a:r>
          </a:p>
          <a:p>
            <a:r>
              <a:rPr lang="en-US" dirty="0"/>
              <a:t>Get a simple speaker one-sheet template for your use</a:t>
            </a:r>
          </a:p>
          <a:p>
            <a:r>
              <a:rPr lang="en-US" dirty="0"/>
              <a:t>Understanding of what needs to be included on the one-sheet</a:t>
            </a:r>
          </a:p>
          <a:p>
            <a:r>
              <a:rPr lang="en-US" dirty="0"/>
              <a:t>Acquire resources for further assistance with your speaker one-sheet should you desire </a:t>
            </a:r>
          </a:p>
          <a:p>
            <a:endParaRPr lang="en-US" dirty="0"/>
          </a:p>
        </p:txBody>
      </p:sp>
    </p:spTree>
    <p:extLst>
      <p:ext uri="{BB962C8B-B14F-4D97-AF65-F5344CB8AC3E}">
        <p14:creationId xmlns:p14="http://schemas.microsoft.com/office/powerpoint/2010/main" val="193545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6588-58A7-4D7B-8A30-43E90325469E}"/>
              </a:ext>
            </a:extLst>
          </p:cNvPr>
          <p:cNvSpPr>
            <a:spLocks noGrp="1"/>
          </p:cNvSpPr>
          <p:nvPr>
            <p:ph type="title"/>
          </p:nvPr>
        </p:nvSpPr>
        <p:spPr/>
        <p:txBody>
          <a:bodyPr>
            <a:normAutofit/>
          </a:bodyPr>
          <a:lstStyle/>
          <a:p>
            <a:pPr algn="ctr"/>
            <a:r>
              <a:rPr lang="en-US" sz="8800" dirty="0"/>
              <a:t>WELCOME!</a:t>
            </a:r>
          </a:p>
        </p:txBody>
      </p:sp>
      <p:sp>
        <p:nvSpPr>
          <p:cNvPr id="3" name="Content Placeholder 2">
            <a:extLst>
              <a:ext uri="{FF2B5EF4-FFF2-40B4-BE49-F238E27FC236}">
                <a16:creationId xmlns:a16="http://schemas.microsoft.com/office/drawing/2014/main" id="{BBC1B34A-29C5-4A0E-8D41-8D54427F2CBA}"/>
              </a:ext>
            </a:extLst>
          </p:cNvPr>
          <p:cNvSpPr>
            <a:spLocks noGrp="1"/>
          </p:cNvSpPr>
          <p:nvPr>
            <p:ph idx="1"/>
          </p:nvPr>
        </p:nvSpPr>
        <p:spPr/>
        <p:txBody>
          <a:bodyPr/>
          <a:lstStyle/>
          <a:p>
            <a:pPr marL="0" indent="0">
              <a:buNone/>
            </a:pPr>
            <a:r>
              <a:rPr lang="en-US" dirty="0"/>
              <a:t>Objectives</a:t>
            </a:r>
          </a:p>
          <a:p>
            <a:r>
              <a:rPr lang="en-US" dirty="0"/>
              <a:t>Understand the importance and value of a speaker one-sheet</a:t>
            </a:r>
          </a:p>
          <a:p>
            <a:r>
              <a:rPr lang="en-US" dirty="0"/>
              <a:t>Get a simple speaker one-sheet template for your use</a:t>
            </a:r>
          </a:p>
          <a:p>
            <a:r>
              <a:rPr lang="en-US" dirty="0"/>
              <a:t>Understanding of what needs to be included on the one-sheet</a:t>
            </a:r>
          </a:p>
          <a:p>
            <a:r>
              <a:rPr lang="en-US" dirty="0"/>
              <a:t>Acquire resources for further assistance with your speaker one-sheet should you desire </a:t>
            </a:r>
          </a:p>
          <a:p>
            <a:r>
              <a:rPr lang="en-US" dirty="0"/>
              <a:t>Conclude workshop by 4 PM</a:t>
            </a:r>
          </a:p>
          <a:p>
            <a:endParaRPr lang="en-US" dirty="0"/>
          </a:p>
        </p:txBody>
      </p:sp>
    </p:spTree>
    <p:extLst>
      <p:ext uri="{BB962C8B-B14F-4D97-AF65-F5344CB8AC3E}">
        <p14:creationId xmlns:p14="http://schemas.microsoft.com/office/powerpoint/2010/main" val="122821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42BA-353E-432F-A195-A357B076BDD1}"/>
              </a:ext>
            </a:extLst>
          </p:cNvPr>
          <p:cNvSpPr>
            <a:spLocks noGrp="1"/>
          </p:cNvSpPr>
          <p:nvPr>
            <p:ph type="title"/>
          </p:nvPr>
        </p:nvSpPr>
        <p:spPr/>
        <p:txBody>
          <a:bodyPr>
            <a:normAutofit/>
          </a:bodyPr>
          <a:lstStyle/>
          <a:p>
            <a:pPr algn="ctr"/>
            <a:r>
              <a:rPr lang="en-US" sz="8000" dirty="0"/>
              <a:t>RELAX!</a:t>
            </a:r>
          </a:p>
        </p:txBody>
      </p:sp>
      <p:sp>
        <p:nvSpPr>
          <p:cNvPr id="3" name="Content Placeholder 2">
            <a:extLst>
              <a:ext uri="{FF2B5EF4-FFF2-40B4-BE49-F238E27FC236}">
                <a16:creationId xmlns:a16="http://schemas.microsoft.com/office/drawing/2014/main" id="{F9298512-3DC5-4169-9304-28A7F7C28D86}"/>
              </a:ext>
            </a:extLst>
          </p:cNvPr>
          <p:cNvSpPr>
            <a:spLocks noGrp="1"/>
          </p:cNvSpPr>
          <p:nvPr>
            <p:ph idx="1"/>
          </p:nvPr>
        </p:nvSpPr>
        <p:spPr/>
        <p:txBody>
          <a:bodyPr>
            <a:normAutofit/>
          </a:bodyPr>
          <a:lstStyle/>
          <a:p>
            <a:r>
              <a:rPr lang="en-US" sz="3600" dirty="0"/>
              <a:t>If you’re a member of the Speakers Enrichment Academy or you’ve paid the guest admission fee to attend today’s workshop, we’ll be sending you a copy of the slide deck from today’s presentation along with a copy of the speaker one-sheet template and the resources sheet shown during todays presentation</a:t>
            </a:r>
          </a:p>
        </p:txBody>
      </p:sp>
    </p:spTree>
    <p:extLst>
      <p:ext uri="{BB962C8B-B14F-4D97-AF65-F5344CB8AC3E}">
        <p14:creationId xmlns:p14="http://schemas.microsoft.com/office/powerpoint/2010/main" val="113302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3172</Words>
  <Application>Microsoft Office PowerPoint</Application>
  <PresentationFormat>Widescreen</PresentationFormat>
  <Paragraphs>280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WELCOME!</vt:lpstr>
      <vt:lpstr>WELCOME!</vt:lpstr>
      <vt:lpstr>WELCOME!</vt:lpstr>
      <vt:lpstr>WELCOME!</vt:lpstr>
      <vt:lpstr>WELCOME!</vt:lpstr>
      <vt:lpstr>WELCOME!</vt:lpstr>
      <vt:lpstr>WELCOME!</vt:lpstr>
      <vt:lpstr>RELAX!</vt:lpstr>
      <vt:lpstr>RELAX!</vt:lpstr>
      <vt:lpstr>Let’s Get Started!</vt:lpstr>
      <vt:lpstr>What’s the Purpose of a Speaker One-Sheet?</vt:lpstr>
      <vt:lpstr>What’s the Purpose of a Speaker One-Sheet?</vt:lpstr>
      <vt:lpstr>What’s the Purpose of a Speaker One-Sheet?</vt:lpstr>
      <vt:lpstr>What’s the Purpose of a Speaker One-Sheet?</vt:lpstr>
      <vt:lpstr>What’s the Purpose of a Speaker One-Sheet?</vt:lpstr>
      <vt:lpstr>What’s the Purpose of a Speaker One-Sheet?</vt:lpstr>
      <vt:lpstr>Here’s the Dirtiest Secret Re; Speaker One-Sheets</vt:lpstr>
      <vt:lpstr>Here’s the Dirtiest Secret Re; Speaker One-Sheets</vt:lpstr>
      <vt:lpstr>Here’s the Dirtiest Secret Re; Speaker One-Sheets</vt:lpstr>
      <vt:lpstr>The Greatest Value of Your One Sheet</vt:lpstr>
      <vt:lpstr>Let’s Get To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Jensen</dc:creator>
  <cp:lastModifiedBy>Al Jensen</cp:lastModifiedBy>
  <cp:revision>14</cp:revision>
  <dcterms:created xsi:type="dcterms:W3CDTF">2020-05-28T20:17:22Z</dcterms:created>
  <dcterms:modified xsi:type="dcterms:W3CDTF">2020-05-29T18:55:11Z</dcterms:modified>
</cp:coreProperties>
</file>